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17"/>
  </p:notesMasterIdLst>
  <p:handoutMasterIdLst>
    <p:handoutMasterId r:id="rId18"/>
  </p:handoutMasterIdLst>
  <p:sldIdLst>
    <p:sldId id="259" r:id="rId4"/>
    <p:sldId id="256" r:id="rId5"/>
    <p:sldId id="258" r:id="rId6"/>
    <p:sldId id="257"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A6EAD7-2DF6-4399-81CD-0ACE1838CB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9377D0B-CD7E-4FAF-BC0C-AEFAED4EFB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1ED02F-6936-4604-B6C6-98C00CABA8D1}" type="datetimeFigureOut">
              <a:rPr lang="en-US" smtClean="0"/>
              <a:t>5/13/2024</a:t>
            </a:fld>
            <a:endParaRPr lang="en-US"/>
          </a:p>
        </p:txBody>
      </p:sp>
      <p:sp>
        <p:nvSpPr>
          <p:cNvPr id="4" name="Footer Placeholder 3">
            <a:extLst>
              <a:ext uri="{FF2B5EF4-FFF2-40B4-BE49-F238E27FC236}">
                <a16:creationId xmlns:a16="http://schemas.microsoft.com/office/drawing/2014/main" id="{6D285EA0-D3AB-4F31-98B3-21720D70A8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14DBB2B-999B-49AC-8815-2DC2AD770B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5BF87E-E0E6-4260-A693-D04C3229FD3C}" type="slidenum">
              <a:rPr lang="en-US" smtClean="0"/>
              <a:t>‹#›</a:t>
            </a:fld>
            <a:endParaRPr lang="en-US"/>
          </a:p>
        </p:txBody>
      </p:sp>
      <p:pic>
        <p:nvPicPr>
          <p:cNvPr id="7" name="Picture 6">
            <a:extLst>
              <a:ext uri="{FF2B5EF4-FFF2-40B4-BE49-F238E27FC236}">
                <a16:creationId xmlns:a16="http://schemas.microsoft.com/office/drawing/2014/main" id="{6AB573E8-71F9-4467-BB26-F73F99C02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55" y="8685213"/>
            <a:ext cx="4478194" cy="458787"/>
          </a:xfrm>
          <a:prstGeom prst="rect">
            <a:avLst/>
          </a:prstGeom>
        </p:spPr>
      </p:pic>
    </p:spTree>
    <p:extLst>
      <p:ext uri="{BB962C8B-B14F-4D97-AF65-F5344CB8AC3E}">
        <p14:creationId xmlns:p14="http://schemas.microsoft.com/office/powerpoint/2010/main" val="4249850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EB62B-3967-4E8D-B11B-9A89AA34E7CA}"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9E4ED-2C90-4C17-847C-BDED1B8C2876}" type="slidenum">
              <a:rPr lang="en-US" smtClean="0"/>
              <a:t>‹#›</a:t>
            </a:fld>
            <a:endParaRPr lang="en-US"/>
          </a:p>
        </p:txBody>
      </p:sp>
    </p:spTree>
    <p:extLst>
      <p:ext uri="{BB962C8B-B14F-4D97-AF65-F5344CB8AC3E}">
        <p14:creationId xmlns:p14="http://schemas.microsoft.com/office/powerpoint/2010/main" val="912221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WVNEC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EA4DE-0AD7-4D57-BBC5-99828BB8522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F6B85B8-C7EB-40E6-80DD-7CAF7F90F5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FCED6-AC61-481A-B287-71F5DCBD9DBF}"/>
              </a:ext>
            </a:extLst>
          </p:cNvPr>
          <p:cNvSpPr>
            <a:spLocks noGrp="1"/>
          </p:cNvSpPr>
          <p:nvPr>
            <p:ph type="dt" sz="half" idx="10"/>
          </p:nvPr>
        </p:nvSpPr>
        <p:spPr/>
        <p:txBody>
          <a:bodyPr/>
          <a:lstStyle/>
          <a:p>
            <a:fld id="{D2B4C0BE-D81D-466B-8530-5E699194E10D}" type="datetime1">
              <a:rPr lang="en-US" smtClean="0"/>
              <a:t>5/13/2024</a:t>
            </a:fld>
            <a:endParaRPr lang="en-US"/>
          </a:p>
        </p:txBody>
      </p:sp>
      <p:sp>
        <p:nvSpPr>
          <p:cNvPr id="5" name="Footer Placeholder 4">
            <a:extLst>
              <a:ext uri="{FF2B5EF4-FFF2-40B4-BE49-F238E27FC236}">
                <a16:creationId xmlns:a16="http://schemas.microsoft.com/office/drawing/2014/main" id="{C06E3FCB-579D-4CF3-A885-85689B80DA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E34DC6-DEE6-44AD-B582-C2717C68B251}"/>
              </a:ext>
            </a:extLst>
          </p:cNvPr>
          <p:cNvSpPr>
            <a:spLocks noGrp="1"/>
          </p:cNvSpPr>
          <p:nvPr>
            <p:ph type="sldNum" sz="quarter" idx="12"/>
          </p:nvPr>
        </p:nvSpPr>
        <p:spPr/>
        <p:txBody>
          <a:bodyPr/>
          <a:lstStyle/>
          <a:p>
            <a:fld id="{BBEB8E5C-6352-4B1D-823A-8663B4987DB8}" type="slidenum">
              <a:rPr lang="en-US" smtClean="0"/>
              <a:t>‹#›</a:t>
            </a:fld>
            <a:endParaRPr lang="en-US"/>
          </a:p>
        </p:txBody>
      </p:sp>
      <p:pic>
        <p:nvPicPr>
          <p:cNvPr id="8" name="Picture 7">
            <a:extLst>
              <a:ext uri="{FF2B5EF4-FFF2-40B4-BE49-F238E27FC236}">
                <a16:creationId xmlns:a16="http://schemas.microsoft.com/office/drawing/2014/main" id="{BAED495E-865A-4273-8347-6F028C381C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3381" y="6406487"/>
            <a:ext cx="2737428" cy="280447"/>
          </a:xfrm>
          <a:prstGeom prst="rect">
            <a:avLst/>
          </a:prstGeom>
        </p:spPr>
      </p:pic>
    </p:spTree>
    <p:extLst>
      <p:ext uri="{BB962C8B-B14F-4D97-AF65-F5344CB8AC3E}">
        <p14:creationId xmlns:p14="http://schemas.microsoft.com/office/powerpoint/2010/main" val="1016186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801E8-C40F-4B03-A5B8-FB548C84AA18}"/>
              </a:ext>
            </a:extLst>
          </p:cNvPr>
          <p:cNvSpPr>
            <a:spLocks noGrp="1"/>
          </p:cNvSpPr>
          <p:nvPr>
            <p:ph type="dt" sz="half" idx="10"/>
          </p:nvPr>
        </p:nvSpPr>
        <p:spPr/>
        <p:txBody>
          <a:bodyPr/>
          <a:lstStyle/>
          <a:p>
            <a:fld id="{D814B1A2-F212-423D-A941-61DB15106C48}" type="datetime1">
              <a:rPr lang="en-US" smtClean="0"/>
              <a:t>5/13/2024</a:t>
            </a:fld>
            <a:endParaRPr lang="en-US"/>
          </a:p>
        </p:txBody>
      </p:sp>
      <p:sp>
        <p:nvSpPr>
          <p:cNvPr id="3" name="Footer Placeholder 2">
            <a:extLst>
              <a:ext uri="{FF2B5EF4-FFF2-40B4-BE49-F238E27FC236}">
                <a16:creationId xmlns:a16="http://schemas.microsoft.com/office/drawing/2014/main" id="{B866E367-AB21-4383-ABAE-FB9F124789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7DA45A-A355-49AA-BD45-B5176DBAF97D}"/>
              </a:ext>
            </a:extLst>
          </p:cNvPr>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11728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B2E2-6CB9-4ECF-83D7-6726AA8F3C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9A2B0F-4330-40A7-A473-1C9B20CA24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B86D5-57FF-4A40-A406-01824FFF2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5C62AA-937A-46ED-9463-5A66064417A5}"/>
              </a:ext>
            </a:extLst>
          </p:cNvPr>
          <p:cNvSpPr>
            <a:spLocks noGrp="1"/>
          </p:cNvSpPr>
          <p:nvPr>
            <p:ph type="dt" sz="half" idx="10"/>
          </p:nvPr>
        </p:nvSpPr>
        <p:spPr/>
        <p:txBody>
          <a:bodyPr/>
          <a:lstStyle/>
          <a:p>
            <a:fld id="{386015C2-F540-41E8-8CDB-A2391FC70A81}" type="datetime1">
              <a:rPr lang="en-US" smtClean="0"/>
              <a:t>5/13/2024</a:t>
            </a:fld>
            <a:endParaRPr lang="en-US"/>
          </a:p>
        </p:txBody>
      </p:sp>
      <p:sp>
        <p:nvSpPr>
          <p:cNvPr id="6" name="Footer Placeholder 5">
            <a:extLst>
              <a:ext uri="{FF2B5EF4-FFF2-40B4-BE49-F238E27FC236}">
                <a16:creationId xmlns:a16="http://schemas.microsoft.com/office/drawing/2014/main" id="{0A545959-5315-4DDA-B9C6-9349EA9B30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AFA14-6BBE-4F34-8B22-25BD379F6327}"/>
              </a:ext>
            </a:extLst>
          </p:cNvPr>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760040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F3661-9BCC-450E-82D1-3DFEAC5892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F6D6C9-BF48-450B-AE26-2AA6F2A966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967469-2AB0-42D0-B040-F0BD885BC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566136-9841-4DA2-AC1F-35E822E71724}"/>
              </a:ext>
            </a:extLst>
          </p:cNvPr>
          <p:cNvSpPr>
            <a:spLocks noGrp="1"/>
          </p:cNvSpPr>
          <p:nvPr>
            <p:ph type="dt" sz="half" idx="10"/>
          </p:nvPr>
        </p:nvSpPr>
        <p:spPr/>
        <p:txBody>
          <a:bodyPr/>
          <a:lstStyle/>
          <a:p>
            <a:fld id="{2B9CE890-145B-4A29-B091-13A5921E6D31}" type="datetime1">
              <a:rPr lang="en-US" smtClean="0"/>
              <a:t>5/13/2024</a:t>
            </a:fld>
            <a:endParaRPr lang="en-US"/>
          </a:p>
        </p:txBody>
      </p:sp>
      <p:sp>
        <p:nvSpPr>
          <p:cNvPr id="6" name="Footer Placeholder 5">
            <a:extLst>
              <a:ext uri="{FF2B5EF4-FFF2-40B4-BE49-F238E27FC236}">
                <a16:creationId xmlns:a16="http://schemas.microsoft.com/office/drawing/2014/main" id="{FE09516C-88D0-4B1B-AD05-10324713B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7B6CFC-D9E6-4039-A6F7-F23135F0EAA8}"/>
              </a:ext>
            </a:extLst>
          </p:cNvPr>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4213304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9DFBB-C82D-493E-8F77-B2D9310559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12B3C7-B9FC-4D56-B753-DD05E706B5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432F0-C0A1-4BC2-BA9A-A3E884A77EFD}"/>
              </a:ext>
            </a:extLst>
          </p:cNvPr>
          <p:cNvSpPr>
            <a:spLocks noGrp="1"/>
          </p:cNvSpPr>
          <p:nvPr>
            <p:ph type="dt" sz="half" idx="10"/>
          </p:nvPr>
        </p:nvSpPr>
        <p:spPr/>
        <p:txBody>
          <a:bodyPr/>
          <a:lstStyle/>
          <a:p>
            <a:fld id="{0AA066A3-6F0B-41E0-8B64-ABE84503E1EE}" type="datetime1">
              <a:rPr lang="en-US" smtClean="0"/>
              <a:t>5/13/2024</a:t>
            </a:fld>
            <a:endParaRPr lang="en-US"/>
          </a:p>
        </p:txBody>
      </p:sp>
      <p:sp>
        <p:nvSpPr>
          <p:cNvPr id="5" name="Footer Placeholder 4">
            <a:extLst>
              <a:ext uri="{FF2B5EF4-FFF2-40B4-BE49-F238E27FC236}">
                <a16:creationId xmlns:a16="http://schemas.microsoft.com/office/drawing/2014/main" id="{62A3E069-EFC7-4A43-BBFE-0DF681947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F165A-7B91-40A6-BB1B-1EAF586C2E8D}"/>
              </a:ext>
            </a:extLst>
          </p:cNvPr>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1747886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6F9518-BCC8-498F-958E-B657D2C588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4691AE-3CDE-4BA4-9C72-33A7E7AFD1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5117F3-E0D5-4077-9876-348DC5A7E8F4}"/>
              </a:ext>
            </a:extLst>
          </p:cNvPr>
          <p:cNvSpPr>
            <a:spLocks noGrp="1"/>
          </p:cNvSpPr>
          <p:nvPr>
            <p:ph type="dt" sz="half" idx="10"/>
          </p:nvPr>
        </p:nvSpPr>
        <p:spPr/>
        <p:txBody>
          <a:bodyPr/>
          <a:lstStyle/>
          <a:p>
            <a:fld id="{4B90DA01-5858-42EC-8B69-75D049EBFF82}" type="datetime1">
              <a:rPr lang="en-US" smtClean="0"/>
              <a:t>5/13/2024</a:t>
            </a:fld>
            <a:endParaRPr lang="en-US"/>
          </a:p>
        </p:txBody>
      </p:sp>
      <p:sp>
        <p:nvSpPr>
          <p:cNvPr id="5" name="Footer Placeholder 4">
            <a:extLst>
              <a:ext uri="{FF2B5EF4-FFF2-40B4-BE49-F238E27FC236}">
                <a16:creationId xmlns:a16="http://schemas.microsoft.com/office/drawing/2014/main" id="{4C145D72-2D76-4F89-A61F-2C6252AE1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9A576-4D30-40B3-99DF-DA50D745916E}"/>
              </a:ext>
            </a:extLst>
          </p:cNvPr>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528122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7381C0-D8BF-4267-9697-74437F9F0920}"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3948290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BCA13-3BE6-42EB-A96A-1A766FA73019}"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1052107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D11643-1326-4D91-B645-BA95759BC136}"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2532299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F9E559-988E-470E-B35B-B01F7F1CBB6E}"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894145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03FA8B-3501-4F95-BFDE-39B132D9D499}" type="datetime1">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296452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A8260-1EB2-4B3F-9FA2-D4E182D4BF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EF3C62-9C53-431C-9A08-DB24445DE80C}"/>
              </a:ext>
            </a:extLst>
          </p:cNvPr>
          <p:cNvSpPr>
            <a:spLocks noGrp="1"/>
          </p:cNvSpPr>
          <p:nvPr>
            <p:ph type="dt" sz="half" idx="10"/>
          </p:nvPr>
        </p:nvSpPr>
        <p:spPr/>
        <p:txBody>
          <a:bodyPr/>
          <a:lstStyle/>
          <a:p>
            <a:fld id="{EAE2DF80-C63E-402A-9076-1D59BF9EE4D0}" type="datetime1">
              <a:rPr lang="en-US" smtClean="0"/>
              <a:t>5/13/2024</a:t>
            </a:fld>
            <a:endParaRPr lang="en-US" dirty="0"/>
          </a:p>
        </p:txBody>
      </p:sp>
      <p:sp>
        <p:nvSpPr>
          <p:cNvPr id="4" name="Footer Placeholder 3">
            <a:extLst>
              <a:ext uri="{FF2B5EF4-FFF2-40B4-BE49-F238E27FC236}">
                <a16:creationId xmlns:a16="http://schemas.microsoft.com/office/drawing/2014/main" id="{26421D58-BE51-4723-A794-4B4C649272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17CDF5-17D4-4226-B6CE-C5A17E3EE65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2989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615B07-9273-41CF-9061-7179C98BC544}" type="datetime1">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2099370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4B1A2-F212-423D-A941-61DB15106C48}" type="datetime1">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3144579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6015C2-F540-41E8-8CDB-A2391FC70A81}"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309338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9CE890-145B-4A29-B091-13A5921E6D31}" type="datetime1">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1731379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B138B3-4C36-4468-A44C-9EE7334430C5}"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422970084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B138B3-4C36-4468-A44C-9EE7334430C5}"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5B7F-BE42-4F2D-A5F0-7C1BDCBAF5D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2607803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B138B3-4C36-4468-A44C-9EE7334430C5}"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140144714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B138B3-4C36-4468-A44C-9EE7334430C5}"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5B7F-BE42-4F2D-A5F0-7C1BDCBAF5D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127779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B138B3-4C36-4468-A44C-9EE7334430C5}"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165808687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066A3-6F0B-41E0-8B64-ABE84503E1EE}"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138509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023D-D66C-4AC6-A05D-DD35913C5D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8960FC-D6C8-4938-A714-DCFA07341E57}"/>
              </a:ext>
            </a:extLst>
          </p:cNvPr>
          <p:cNvSpPr>
            <a:spLocks noGrp="1"/>
          </p:cNvSpPr>
          <p:nvPr>
            <p:ph type="dt" sz="half" idx="10"/>
          </p:nvPr>
        </p:nvSpPr>
        <p:spPr/>
        <p:txBody>
          <a:bodyPr/>
          <a:lstStyle/>
          <a:p>
            <a:fld id="{EAE2DF80-C63E-402A-9076-1D59BF9EE4D0}" type="datetime1">
              <a:rPr lang="en-US" smtClean="0"/>
              <a:t>5/13/2024</a:t>
            </a:fld>
            <a:endParaRPr lang="en-US" dirty="0"/>
          </a:p>
        </p:txBody>
      </p:sp>
      <p:sp>
        <p:nvSpPr>
          <p:cNvPr id="4" name="Footer Placeholder 3">
            <a:extLst>
              <a:ext uri="{FF2B5EF4-FFF2-40B4-BE49-F238E27FC236}">
                <a16:creationId xmlns:a16="http://schemas.microsoft.com/office/drawing/2014/main" id="{2A759790-2FA5-4AF9-85C6-B101D939029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8703ABE-7A78-4913-B9C5-53CF9536782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2556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90DA01-5858-42EC-8B69-75D049EBFF82}" type="datetime1">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308745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FF10-F1EB-4BFC-8759-C207784C48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C178AB-3114-4CC2-AED6-6F963B3051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A6FD23-3A80-4424-BEB3-DCA0A8FA736A}"/>
              </a:ext>
            </a:extLst>
          </p:cNvPr>
          <p:cNvSpPr>
            <a:spLocks noGrp="1"/>
          </p:cNvSpPr>
          <p:nvPr>
            <p:ph type="dt" sz="half" idx="10"/>
          </p:nvPr>
        </p:nvSpPr>
        <p:spPr/>
        <p:txBody>
          <a:bodyPr/>
          <a:lstStyle/>
          <a:p>
            <a:fld id="{547381C0-D8BF-4267-9697-74437F9F0920}" type="datetime1">
              <a:rPr lang="en-US" smtClean="0"/>
              <a:t>5/13/2024</a:t>
            </a:fld>
            <a:endParaRPr lang="en-US"/>
          </a:p>
        </p:txBody>
      </p:sp>
      <p:sp>
        <p:nvSpPr>
          <p:cNvPr id="5" name="Footer Placeholder 4">
            <a:extLst>
              <a:ext uri="{FF2B5EF4-FFF2-40B4-BE49-F238E27FC236}">
                <a16:creationId xmlns:a16="http://schemas.microsoft.com/office/drawing/2014/main" id="{7E997CD2-AF3A-46CF-94B2-A590BE5F3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41BFB-2839-409D-B084-4DB991EFF8D9}"/>
              </a:ext>
            </a:extLst>
          </p:cNvPr>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152469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8E41B-C4B7-4125-8D1C-C45327B2F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9FC34-910F-43B1-B189-54C092774E46}"/>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FE1ABBC-908A-4FA3-894F-EA2972BA16FB}"/>
              </a:ext>
            </a:extLst>
          </p:cNvPr>
          <p:cNvSpPr>
            <a:spLocks noGrp="1"/>
          </p:cNvSpPr>
          <p:nvPr>
            <p:ph type="dt" sz="half" idx="10"/>
          </p:nvPr>
        </p:nvSpPr>
        <p:spPr/>
        <p:txBody>
          <a:bodyPr/>
          <a:lstStyle/>
          <a:p>
            <a:fld id="{7B2BCA13-3BE6-42EB-A96A-1A766FA73019}" type="datetime1">
              <a:rPr lang="en-US" smtClean="0"/>
              <a:t>5/13/2024</a:t>
            </a:fld>
            <a:endParaRPr lang="en-US"/>
          </a:p>
        </p:txBody>
      </p:sp>
      <p:sp>
        <p:nvSpPr>
          <p:cNvPr id="5" name="Footer Placeholder 4">
            <a:extLst>
              <a:ext uri="{FF2B5EF4-FFF2-40B4-BE49-F238E27FC236}">
                <a16:creationId xmlns:a16="http://schemas.microsoft.com/office/drawing/2014/main" id="{78A50038-98AA-4CE9-B380-3A4348681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AFA6D-86A8-4188-A447-63897ACBB857}"/>
              </a:ext>
            </a:extLst>
          </p:cNvPr>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350722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8DD7C-2591-439A-8930-4947577815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A950EF-6F49-4A7F-B55E-E3A86CAD53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6E6FD7-EE5D-4DA6-8072-C9D6CC7C592D}"/>
              </a:ext>
            </a:extLst>
          </p:cNvPr>
          <p:cNvSpPr>
            <a:spLocks noGrp="1"/>
          </p:cNvSpPr>
          <p:nvPr>
            <p:ph type="dt" sz="half" idx="10"/>
          </p:nvPr>
        </p:nvSpPr>
        <p:spPr/>
        <p:txBody>
          <a:bodyPr/>
          <a:lstStyle/>
          <a:p>
            <a:fld id="{BBD11643-1326-4D91-B645-BA95759BC136}" type="datetime1">
              <a:rPr lang="en-US" smtClean="0"/>
              <a:t>5/13/2024</a:t>
            </a:fld>
            <a:endParaRPr lang="en-US"/>
          </a:p>
        </p:txBody>
      </p:sp>
      <p:sp>
        <p:nvSpPr>
          <p:cNvPr id="5" name="Footer Placeholder 4">
            <a:extLst>
              <a:ext uri="{FF2B5EF4-FFF2-40B4-BE49-F238E27FC236}">
                <a16:creationId xmlns:a16="http://schemas.microsoft.com/office/drawing/2014/main" id="{6A5EAD0A-08BB-4AA2-AAAC-8F3619DD8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C11CD-220A-4A03-8042-7305860A99A8}"/>
              </a:ext>
            </a:extLst>
          </p:cNvPr>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412293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FA5F-D530-496C-9704-3B2551AB7B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69BA05-4349-4FE4-A353-C183D83823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B1595B-93D0-44E8-AE59-9CCAE1ECF0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75BB21-7E91-45DB-9EE7-737D7EA0BE4C}"/>
              </a:ext>
            </a:extLst>
          </p:cNvPr>
          <p:cNvSpPr>
            <a:spLocks noGrp="1"/>
          </p:cNvSpPr>
          <p:nvPr>
            <p:ph type="dt" sz="half" idx="10"/>
          </p:nvPr>
        </p:nvSpPr>
        <p:spPr/>
        <p:txBody>
          <a:bodyPr/>
          <a:lstStyle/>
          <a:p>
            <a:fld id="{75F9E559-988E-470E-B35B-B01F7F1CBB6E}" type="datetime1">
              <a:rPr lang="en-US" smtClean="0"/>
              <a:t>5/13/2024</a:t>
            </a:fld>
            <a:endParaRPr lang="en-US"/>
          </a:p>
        </p:txBody>
      </p:sp>
      <p:sp>
        <p:nvSpPr>
          <p:cNvPr id="6" name="Footer Placeholder 5">
            <a:extLst>
              <a:ext uri="{FF2B5EF4-FFF2-40B4-BE49-F238E27FC236}">
                <a16:creationId xmlns:a16="http://schemas.microsoft.com/office/drawing/2014/main" id="{B663A12F-168F-41AA-B4E7-25A970392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C655F-5F3B-4FEC-B283-099058CD2C80}"/>
              </a:ext>
            </a:extLst>
          </p:cNvPr>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3736904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5E54-5353-4D47-BB63-A5C0C3A0EF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D9EFCB-33BE-47A1-90C6-18E70CDB6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B3D5F1-FC15-4277-8876-61CCD4A13E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368E8B-FA61-4987-9D00-D88DBB64F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958F39-D872-46D4-9808-EF6C4325A9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BE1B21-D07E-4D20-AC7F-88AFDF9CA96A}"/>
              </a:ext>
            </a:extLst>
          </p:cNvPr>
          <p:cNvSpPr>
            <a:spLocks noGrp="1"/>
          </p:cNvSpPr>
          <p:nvPr>
            <p:ph type="dt" sz="half" idx="10"/>
          </p:nvPr>
        </p:nvSpPr>
        <p:spPr/>
        <p:txBody>
          <a:bodyPr/>
          <a:lstStyle/>
          <a:p>
            <a:fld id="{1C03FA8B-3501-4F95-BFDE-39B132D9D499}" type="datetime1">
              <a:rPr lang="en-US" smtClean="0"/>
              <a:t>5/13/2024</a:t>
            </a:fld>
            <a:endParaRPr lang="en-US"/>
          </a:p>
        </p:txBody>
      </p:sp>
      <p:sp>
        <p:nvSpPr>
          <p:cNvPr id="8" name="Footer Placeholder 7">
            <a:extLst>
              <a:ext uri="{FF2B5EF4-FFF2-40B4-BE49-F238E27FC236}">
                <a16:creationId xmlns:a16="http://schemas.microsoft.com/office/drawing/2014/main" id="{493A0EF4-8BA9-42A6-BD93-4B38B804E8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755BCA-ED43-430D-AF7D-2D506CC7EA23}"/>
              </a:ext>
            </a:extLst>
          </p:cNvPr>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195765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C062-E062-493D-9D2B-326E3C54FE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33BC58-2AFB-4F3D-A755-CAD5D5C85CF7}"/>
              </a:ext>
            </a:extLst>
          </p:cNvPr>
          <p:cNvSpPr>
            <a:spLocks noGrp="1"/>
          </p:cNvSpPr>
          <p:nvPr>
            <p:ph type="dt" sz="half" idx="10"/>
          </p:nvPr>
        </p:nvSpPr>
        <p:spPr/>
        <p:txBody>
          <a:bodyPr/>
          <a:lstStyle/>
          <a:p>
            <a:fld id="{26615B07-9273-41CF-9061-7179C98BC544}" type="datetime1">
              <a:rPr lang="en-US" smtClean="0"/>
              <a:t>5/13/2024</a:t>
            </a:fld>
            <a:endParaRPr lang="en-US"/>
          </a:p>
        </p:txBody>
      </p:sp>
      <p:sp>
        <p:nvSpPr>
          <p:cNvPr id="4" name="Footer Placeholder 3">
            <a:extLst>
              <a:ext uri="{FF2B5EF4-FFF2-40B4-BE49-F238E27FC236}">
                <a16:creationId xmlns:a16="http://schemas.microsoft.com/office/drawing/2014/main" id="{8120B759-0BAC-40F5-BDEC-5D42F23533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700C40-85BF-4ACE-84D7-9656BF7DDA58}"/>
              </a:ext>
            </a:extLst>
          </p:cNvPr>
          <p:cNvSpPr>
            <a:spLocks noGrp="1"/>
          </p:cNvSpPr>
          <p:nvPr>
            <p:ph type="sldNum" sz="quarter" idx="12"/>
          </p:nvPr>
        </p:nvSpPr>
        <p:spPr/>
        <p:txBody>
          <a:bodyPr/>
          <a:lstStyle/>
          <a:p>
            <a:fld id="{E78B5B7F-BE42-4F2D-A5F0-7C1BDCBAF5DE}" type="slidenum">
              <a:rPr lang="en-US" smtClean="0"/>
              <a:t>‹#›</a:t>
            </a:fld>
            <a:endParaRPr lang="en-US"/>
          </a:p>
        </p:txBody>
      </p:sp>
    </p:spTree>
    <p:extLst>
      <p:ext uri="{BB962C8B-B14F-4D97-AF65-F5344CB8AC3E}">
        <p14:creationId xmlns:p14="http://schemas.microsoft.com/office/powerpoint/2010/main" val="95899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3.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E2DF80-C63E-402A-9076-1D59BF9EE4D0}" type="datetime1">
              <a:rPr lang="en-US" smtClean="0"/>
              <a:t>5/13/2024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3717557"/>
      </p:ext>
    </p:extLst>
  </p:cSld>
  <p:clrMap bg1="lt1" tx1="dk1" bg2="lt2" tx2="dk2" accent1="accent1" accent2="accent2" accent3="accent3" accent4="accent4" accent5="accent5" accent6="accent6" hlink="hlink" folHlink="folHlink"/>
  <p:sldLayoutIdLst>
    <p:sldLayoutId id="2147483662" r:id="rId1"/>
    <p:sldLayoutId id="2147483692" r:id="rId2"/>
    <p:sldLayoutId id="2147483693" r:id="rId3"/>
  </p:sldLayoutIdLst>
  <p:hf sldNum="0" hdr="0" ftr="0" dt="0"/>
  <p:txStyles>
    <p:title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E98ABB-87C7-4B46-829E-DBD1BC33C1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C12C64-11AE-44C9-A45A-B4EB291C5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B56C0-F0BE-4295-9724-83B560F3D0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138B3-4C36-4468-A44C-9EE7334430C5}" type="datetime1">
              <a:rPr lang="en-US" smtClean="0"/>
              <a:t>5/13/2024</a:t>
            </a:fld>
            <a:endParaRPr lang="en-US"/>
          </a:p>
        </p:txBody>
      </p:sp>
      <p:sp>
        <p:nvSpPr>
          <p:cNvPr id="5" name="Footer Placeholder 4">
            <a:extLst>
              <a:ext uri="{FF2B5EF4-FFF2-40B4-BE49-F238E27FC236}">
                <a16:creationId xmlns:a16="http://schemas.microsoft.com/office/drawing/2014/main" id="{3A03D6D3-B601-4033-B76E-BD0B7E7EC0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112428-8F63-44BE-8205-78740EBAC5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B5B7F-BE42-4F2D-A5F0-7C1BDCBAF5DE}" type="slidenum">
              <a:rPr lang="en-US" smtClean="0"/>
              <a:t>‹#›</a:t>
            </a:fld>
            <a:endParaRPr lang="en-US"/>
          </a:p>
        </p:txBody>
      </p:sp>
    </p:spTree>
    <p:extLst>
      <p:ext uri="{BB962C8B-B14F-4D97-AF65-F5344CB8AC3E}">
        <p14:creationId xmlns:p14="http://schemas.microsoft.com/office/powerpoint/2010/main" val="425286086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E2DF80-C63E-402A-9076-1D59BF9EE4D0}" type="datetime1">
              <a:rPr lang="en-US" smtClean="0"/>
              <a:t>5/13/2024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28708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568C-D873-4668-9BD1-C11D0AF35861}"/>
              </a:ext>
            </a:extLst>
          </p:cNvPr>
          <p:cNvSpPr>
            <a:spLocks noGrp="1"/>
          </p:cNvSpPr>
          <p:nvPr>
            <p:ph type="title"/>
          </p:nvPr>
        </p:nvSpPr>
        <p:spPr>
          <a:xfrm>
            <a:off x="677334" y="609600"/>
            <a:ext cx="8596668" cy="1665514"/>
          </a:xfrm>
        </p:spPr>
        <p:txBody>
          <a:bodyPr>
            <a:normAutofit fontScale="90000"/>
          </a:bodyPr>
          <a:lstStyle/>
          <a:p>
            <a:r>
              <a:rPr lang="en-US" sz="3100" dirty="0">
                <a:solidFill>
                  <a:schemeClr val="tx1"/>
                </a:solidFill>
              </a:rPr>
              <a:t>36</a:t>
            </a:r>
            <a:r>
              <a:rPr lang="en-US" sz="3100" baseline="30000" dirty="0">
                <a:solidFill>
                  <a:schemeClr val="tx1"/>
                </a:solidFill>
              </a:rPr>
              <a:t>th</a:t>
            </a:r>
            <a:r>
              <a:rPr lang="en-US" sz="3100" dirty="0">
                <a:solidFill>
                  <a:schemeClr val="tx1"/>
                </a:solidFill>
              </a:rPr>
              <a:t> </a:t>
            </a:r>
            <a:r>
              <a:rPr lang="en-US" sz="3100">
                <a:solidFill>
                  <a:schemeClr val="tx1"/>
                </a:solidFill>
              </a:rPr>
              <a:t>Annual WVNEC Symposium</a:t>
            </a:r>
            <a:br>
              <a:rPr lang="en-US" dirty="0"/>
            </a:br>
            <a:r>
              <a:rPr lang="en-US" b="1" u="sng" dirty="0"/>
              <a:t>Just What the Joint Commission Ordered!</a:t>
            </a:r>
            <a:br>
              <a:rPr lang="en-US" b="1" dirty="0"/>
            </a:br>
            <a:r>
              <a:rPr lang="en-US" b="1" dirty="0"/>
              <a:t>An “Ethics Process” to Address Conflict</a:t>
            </a:r>
            <a:br>
              <a:rPr lang="en-US" dirty="0"/>
            </a:br>
            <a:endParaRPr lang="en-US" dirty="0"/>
          </a:p>
        </p:txBody>
      </p:sp>
      <p:pic>
        <p:nvPicPr>
          <p:cNvPr id="11" name="Content Placeholder 10">
            <a:extLst>
              <a:ext uri="{FF2B5EF4-FFF2-40B4-BE49-F238E27FC236}">
                <a16:creationId xmlns:a16="http://schemas.microsoft.com/office/drawing/2014/main" id="{CCF7528D-01D3-4109-9754-81FE546C278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7937" y="2427513"/>
            <a:ext cx="6240065" cy="4160043"/>
          </a:xfrm>
        </p:spPr>
      </p:pic>
      <p:sp>
        <p:nvSpPr>
          <p:cNvPr id="4" name="Content Placeholder 3">
            <a:extLst>
              <a:ext uri="{FF2B5EF4-FFF2-40B4-BE49-F238E27FC236}">
                <a16:creationId xmlns:a16="http://schemas.microsoft.com/office/drawing/2014/main" id="{2B019406-1F61-4D64-81B1-660FA2155E08}"/>
              </a:ext>
            </a:extLst>
          </p:cNvPr>
          <p:cNvSpPr>
            <a:spLocks noGrp="1"/>
          </p:cNvSpPr>
          <p:nvPr>
            <p:ph sz="half" idx="2"/>
          </p:nvPr>
        </p:nvSpPr>
        <p:spPr>
          <a:xfrm>
            <a:off x="7064834" y="2933476"/>
            <a:ext cx="3320142" cy="2422298"/>
          </a:xfrm>
        </p:spPr>
        <p:txBody>
          <a:bodyPr>
            <a:normAutofit lnSpcReduction="10000"/>
          </a:bodyPr>
          <a:lstStyle/>
          <a:p>
            <a:pPr marL="0" indent="0">
              <a:buNone/>
            </a:pPr>
            <a:endParaRPr lang="en-US" dirty="0"/>
          </a:p>
          <a:p>
            <a:pPr marL="0" indent="0">
              <a:buNone/>
            </a:pPr>
            <a:r>
              <a:rPr lang="en-US" sz="3200" dirty="0"/>
              <a:t>May 17, 2024</a:t>
            </a:r>
            <a:br>
              <a:rPr lang="en-US" sz="3200" dirty="0"/>
            </a:br>
            <a:br>
              <a:rPr lang="en-US" sz="3200" dirty="0"/>
            </a:br>
            <a:r>
              <a:rPr lang="en-US" sz="3200" dirty="0"/>
              <a:t>Stonewall Resort </a:t>
            </a:r>
            <a:br>
              <a:rPr lang="en-US" sz="3200" dirty="0"/>
            </a:br>
            <a:r>
              <a:rPr lang="en-US" sz="3200" dirty="0"/>
              <a:t>Roanoke, WV</a:t>
            </a:r>
          </a:p>
        </p:txBody>
      </p:sp>
    </p:spTree>
    <p:extLst>
      <p:ext uri="{BB962C8B-B14F-4D97-AF65-F5344CB8AC3E}">
        <p14:creationId xmlns:p14="http://schemas.microsoft.com/office/powerpoint/2010/main" val="251000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5F790-4A1A-4011-946C-07E386F99105}"/>
              </a:ext>
            </a:extLst>
          </p:cNvPr>
          <p:cNvSpPr>
            <a:spLocks noGrp="1"/>
          </p:cNvSpPr>
          <p:nvPr>
            <p:ph type="title"/>
          </p:nvPr>
        </p:nvSpPr>
        <p:spPr/>
        <p:txBody>
          <a:bodyPr/>
          <a:lstStyle/>
          <a:p>
            <a:r>
              <a:rPr lang="en-US" dirty="0"/>
              <a:t>Case 2…continued</a:t>
            </a:r>
          </a:p>
        </p:txBody>
      </p:sp>
      <p:sp>
        <p:nvSpPr>
          <p:cNvPr id="3" name="Content Placeholder 2">
            <a:extLst>
              <a:ext uri="{FF2B5EF4-FFF2-40B4-BE49-F238E27FC236}">
                <a16:creationId xmlns:a16="http://schemas.microsoft.com/office/drawing/2014/main" id="{48B575B8-301F-4881-8C3D-66DB0866753C}"/>
              </a:ext>
            </a:extLst>
          </p:cNvPr>
          <p:cNvSpPr>
            <a:spLocks noGrp="1"/>
          </p:cNvSpPr>
          <p:nvPr>
            <p:ph idx="1"/>
          </p:nvPr>
        </p:nvSpPr>
        <p:spPr>
          <a:xfrm>
            <a:off x="735388" y="1866393"/>
            <a:ext cx="9047499" cy="3880773"/>
          </a:xfrm>
        </p:spPr>
        <p:txBody>
          <a:bodyPr>
            <a:normAutofit/>
          </a:bodyPr>
          <a:lstStyle/>
          <a:p>
            <a:r>
              <a:rPr lang="en-US" sz="2000" dirty="0"/>
              <a:t>Adult Protective Services was appointed as Mrs. C’s surrogate. </a:t>
            </a:r>
          </a:p>
          <a:p>
            <a:r>
              <a:rPr lang="en-US" sz="2000" dirty="0"/>
              <a:t>Since the neurosurgeon was optimistic about her recovery, APS consented to a PEG feeding tube. </a:t>
            </a:r>
          </a:p>
          <a:p>
            <a:r>
              <a:rPr lang="en-US" sz="2000" dirty="0"/>
              <a:t>She developed an aspiration pneumonia and was admitted to the ICU. </a:t>
            </a:r>
          </a:p>
          <a:p>
            <a:r>
              <a:rPr lang="en-US" sz="2000" dirty="0"/>
              <a:t>Because she remained comatose, APS agreed to nursing home placement with hospice. </a:t>
            </a:r>
          </a:p>
          <a:p>
            <a:r>
              <a:rPr lang="en-US" sz="2000" dirty="0"/>
              <a:t>In her comatose state with recurrent aspiration, the ICU physicians did not think Mrs. C had much longer to live. </a:t>
            </a:r>
          </a:p>
        </p:txBody>
      </p:sp>
    </p:spTree>
    <p:extLst>
      <p:ext uri="{BB962C8B-B14F-4D97-AF65-F5344CB8AC3E}">
        <p14:creationId xmlns:p14="http://schemas.microsoft.com/office/powerpoint/2010/main" val="424387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87270-F329-4F96-8481-1A6188C81796}"/>
              </a:ext>
            </a:extLst>
          </p:cNvPr>
          <p:cNvSpPr>
            <a:spLocks noGrp="1"/>
          </p:cNvSpPr>
          <p:nvPr>
            <p:ph type="title"/>
          </p:nvPr>
        </p:nvSpPr>
        <p:spPr/>
        <p:txBody>
          <a:bodyPr/>
          <a:lstStyle/>
          <a:p>
            <a:r>
              <a:rPr lang="en-US" dirty="0"/>
              <a:t>Case 2…continued</a:t>
            </a:r>
          </a:p>
        </p:txBody>
      </p:sp>
      <p:sp>
        <p:nvSpPr>
          <p:cNvPr id="3" name="Content Placeholder 2">
            <a:extLst>
              <a:ext uri="{FF2B5EF4-FFF2-40B4-BE49-F238E27FC236}">
                <a16:creationId xmlns:a16="http://schemas.microsoft.com/office/drawing/2014/main" id="{AD3C427D-B8B0-420F-A04E-2C1D959685FA}"/>
              </a:ext>
            </a:extLst>
          </p:cNvPr>
          <p:cNvSpPr>
            <a:spLocks noGrp="1"/>
          </p:cNvSpPr>
          <p:nvPr>
            <p:ph idx="1"/>
          </p:nvPr>
        </p:nvSpPr>
        <p:spPr>
          <a:xfrm>
            <a:off x="680162" y="1732612"/>
            <a:ext cx="9306672" cy="4660237"/>
          </a:xfrm>
        </p:spPr>
        <p:txBody>
          <a:bodyPr>
            <a:noAutofit/>
          </a:bodyPr>
          <a:lstStyle/>
          <a:p>
            <a:r>
              <a:rPr lang="en-US" sz="2000" dirty="0"/>
              <a:t>APS updated Carolyn on her mother’s status. Jack could not be reached.</a:t>
            </a:r>
          </a:p>
          <a:p>
            <a:r>
              <a:rPr lang="en-US" sz="2000" dirty="0"/>
              <a:t>Carolyn did not agree to hospice; she wanted her mother to stay in the hospital. </a:t>
            </a:r>
          </a:p>
          <a:p>
            <a:r>
              <a:rPr lang="en-US" sz="2000" dirty="0"/>
              <a:t>The hospitalist said Mrs. C no longer required hospitalization. </a:t>
            </a:r>
          </a:p>
          <a:p>
            <a:r>
              <a:rPr lang="en-US" sz="2000" dirty="0"/>
              <a:t>Carolyn changed her mind, agreed to be Mrs. C’s surrogate, and was appointed. </a:t>
            </a:r>
          </a:p>
          <a:p>
            <a:r>
              <a:rPr lang="en-US" sz="2000" dirty="0"/>
              <a:t>Carolyn had her attorney threaten to sue if anything happened to Mrs. C. </a:t>
            </a:r>
          </a:p>
          <a:p>
            <a:r>
              <a:rPr lang="en-US" sz="2000" dirty="0"/>
              <a:t>Jack returned from his business trip and contested Carolyn’s appointment as surrogate.</a:t>
            </a:r>
          </a:p>
          <a:p>
            <a:r>
              <a:rPr lang="en-US" sz="2000" dirty="0"/>
              <a:t>Jack said he was much closer to Mrs. C than Carolyn. He said that his mother complained to him about Carolyn’s inattention to her. </a:t>
            </a:r>
          </a:p>
        </p:txBody>
      </p:sp>
    </p:spTree>
    <p:extLst>
      <p:ext uri="{BB962C8B-B14F-4D97-AF65-F5344CB8AC3E}">
        <p14:creationId xmlns:p14="http://schemas.microsoft.com/office/powerpoint/2010/main" val="413989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316C-9609-A3A3-D4A6-F7F1723FB85D}"/>
              </a:ext>
            </a:extLst>
          </p:cNvPr>
          <p:cNvSpPr>
            <a:spLocks noGrp="1"/>
          </p:cNvSpPr>
          <p:nvPr>
            <p:ph type="title"/>
          </p:nvPr>
        </p:nvSpPr>
        <p:spPr>
          <a:xfrm>
            <a:off x="732991" y="609600"/>
            <a:ext cx="8596668" cy="1320800"/>
          </a:xfrm>
        </p:spPr>
        <p:txBody>
          <a:bodyPr/>
          <a:lstStyle/>
          <a:p>
            <a:r>
              <a:rPr lang="en-US" dirty="0"/>
              <a:t>Case 2 …continued</a:t>
            </a:r>
          </a:p>
        </p:txBody>
      </p:sp>
      <p:sp>
        <p:nvSpPr>
          <p:cNvPr id="3" name="Content Placeholder 2">
            <a:extLst>
              <a:ext uri="{FF2B5EF4-FFF2-40B4-BE49-F238E27FC236}">
                <a16:creationId xmlns:a16="http://schemas.microsoft.com/office/drawing/2014/main" id="{095A0446-6CF0-4522-6A69-5DDD652499C1}"/>
              </a:ext>
            </a:extLst>
          </p:cNvPr>
          <p:cNvSpPr>
            <a:spLocks noGrp="1"/>
          </p:cNvSpPr>
          <p:nvPr>
            <p:ph idx="1"/>
          </p:nvPr>
        </p:nvSpPr>
        <p:spPr>
          <a:xfrm>
            <a:off x="720800" y="1825625"/>
            <a:ext cx="9178577" cy="4351338"/>
          </a:xfrm>
        </p:spPr>
        <p:txBody>
          <a:bodyPr>
            <a:normAutofit/>
          </a:bodyPr>
          <a:lstStyle/>
          <a:p>
            <a:r>
              <a:rPr lang="en-US" sz="2000" dirty="0"/>
              <a:t>Jack said Mrs. C in her present condition would never have wanted a feeding tube. </a:t>
            </a:r>
          </a:p>
          <a:p>
            <a:r>
              <a:rPr lang="en-US" sz="2000" dirty="0"/>
              <a:t>He had his attorney file a petition for review of the surrogate selection with the circuit court. </a:t>
            </a:r>
          </a:p>
          <a:p>
            <a:r>
              <a:rPr lang="en-US" sz="2000" dirty="0"/>
              <a:t>The circuit court judge had never encountered a case in which surrogate selection was contested. </a:t>
            </a:r>
          </a:p>
          <a:p>
            <a:r>
              <a:rPr lang="en-US" sz="2000" dirty="0"/>
              <a:t>He threw up his hands and advised Carolyn or Jack to seek guardianship. </a:t>
            </a:r>
          </a:p>
          <a:p>
            <a:r>
              <a:rPr lang="en-US" sz="2000" dirty="0"/>
              <a:t>Meanwhile, Mrs. C remained in the hospital. </a:t>
            </a:r>
          </a:p>
          <a:p>
            <a:r>
              <a:rPr lang="en-US" sz="2000" dirty="0"/>
              <a:t>The hospitalist called an ethics consult.</a:t>
            </a:r>
          </a:p>
        </p:txBody>
      </p:sp>
    </p:spTree>
    <p:extLst>
      <p:ext uri="{BB962C8B-B14F-4D97-AF65-F5344CB8AC3E}">
        <p14:creationId xmlns:p14="http://schemas.microsoft.com/office/powerpoint/2010/main" val="411934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47C5-3CA5-44D4-9E3B-F30F4CBFA86C}"/>
              </a:ext>
            </a:extLst>
          </p:cNvPr>
          <p:cNvSpPr>
            <a:spLocks noGrp="1"/>
          </p:cNvSpPr>
          <p:nvPr>
            <p:ph type="title"/>
          </p:nvPr>
        </p:nvSpPr>
        <p:spPr>
          <a:xfrm>
            <a:off x="385894" y="524154"/>
            <a:ext cx="9131818" cy="1325563"/>
          </a:xfrm>
        </p:spPr>
        <p:txBody>
          <a:bodyPr>
            <a:normAutofit/>
          </a:bodyPr>
          <a:lstStyle/>
          <a:p>
            <a:r>
              <a:rPr lang="en-US" sz="2800" dirty="0"/>
              <a:t>Case 3:  The Octogenarian Who Wanted to Live Forever!</a:t>
            </a:r>
          </a:p>
        </p:txBody>
      </p:sp>
      <p:sp>
        <p:nvSpPr>
          <p:cNvPr id="3" name="Content Placeholder 2">
            <a:extLst>
              <a:ext uri="{FF2B5EF4-FFF2-40B4-BE49-F238E27FC236}">
                <a16:creationId xmlns:a16="http://schemas.microsoft.com/office/drawing/2014/main" id="{EAC8E414-D5B1-42BB-9228-A82B07767968}"/>
              </a:ext>
            </a:extLst>
          </p:cNvPr>
          <p:cNvSpPr>
            <a:spLocks noGrp="1"/>
          </p:cNvSpPr>
          <p:nvPr>
            <p:ph idx="1"/>
          </p:nvPr>
        </p:nvSpPr>
        <p:spPr>
          <a:xfrm>
            <a:off x="556593" y="1447574"/>
            <a:ext cx="9072439" cy="5279229"/>
          </a:xfrm>
        </p:spPr>
        <p:txBody>
          <a:bodyPr>
            <a:noAutofit/>
          </a:bodyPr>
          <a:lstStyle/>
          <a:p>
            <a:r>
              <a:rPr lang="en-US" sz="2000" dirty="0"/>
              <a:t>Mrs. S, an 87-year-old widow, was admitted to the MICU with a massive left hemisphere stroke.  </a:t>
            </a:r>
          </a:p>
          <a:p>
            <a:r>
              <a:rPr lang="en-US" sz="2000" dirty="0"/>
              <a:t>She lacked decision-making capacity. </a:t>
            </a:r>
          </a:p>
          <a:p>
            <a:r>
              <a:rPr lang="en-US" sz="2000" dirty="0"/>
              <a:t>She named her daughter Alice as her MPOA representative. In her MPOA special directives, she had written, "I want to live forever. Use CPR, a breathing machine, and any other treatment to keep me alive at all cost."</a:t>
            </a:r>
          </a:p>
          <a:p>
            <a:r>
              <a:rPr lang="en-US" sz="2000" dirty="0"/>
              <a:t>Mrs. S aspirated prior to intubation and became septic. Despite two vasopressors, her blood pressure was barely maintained at 80/50. </a:t>
            </a:r>
          </a:p>
          <a:p>
            <a:r>
              <a:rPr lang="en-US" sz="2000" dirty="0"/>
              <a:t>She developed oliguric acute kidney injury. </a:t>
            </a:r>
          </a:p>
          <a:p>
            <a:r>
              <a:rPr lang="en-US" sz="2000" dirty="0"/>
              <a:t>The intensivist consulted nephrology about dialysis. The nephrologist thought it would be too risky to attempt dialysis in Mrs. S’s profoundly hypotensive state, but Alice insisted it must be done to respect her mother's advance directive. </a:t>
            </a:r>
          </a:p>
          <a:p>
            <a:r>
              <a:rPr lang="en-US" sz="2000" dirty="0"/>
              <a:t>What should be done?</a:t>
            </a:r>
          </a:p>
        </p:txBody>
      </p:sp>
    </p:spTree>
    <p:extLst>
      <p:ext uri="{BB962C8B-B14F-4D97-AF65-F5344CB8AC3E}">
        <p14:creationId xmlns:p14="http://schemas.microsoft.com/office/powerpoint/2010/main" val="84790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C406D0-5FE1-4EAF-9FC4-E7C1B2791ECA}"/>
              </a:ext>
            </a:extLst>
          </p:cNvPr>
          <p:cNvSpPr>
            <a:spLocks noGrp="1"/>
          </p:cNvSpPr>
          <p:nvPr>
            <p:ph type="title"/>
          </p:nvPr>
        </p:nvSpPr>
        <p:spPr>
          <a:xfrm>
            <a:off x="411062" y="365126"/>
            <a:ext cx="9194114" cy="1126548"/>
          </a:xfrm>
        </p:spPr>
        <p:txBody>
          <a:bodyPr>
            <a:noAutofit/>
          </a:bodyPr>
          <a:lstStyle/>
          <a:p>
            <a:r>
              <a:rPr lang="en-US" sz="3200" dirty="0"/>
              <a:t>Objectives</a:t>
            </a:r>
          </a:p>
        </p:txBody>
      </p:sp>
      <p:sp>
        <p:nvSpPr>
          <p:cNvPr id="5" name="Content Placeholder 4">
            <a:extLst>
              <a:ext uri="{FF2B5EF4-FFF2-40B4-BE49-F238E27FC236}">
                <a16:creationId xmlns:a16="http://schemas.microsoft.com/office/drawing/2014/main" id="{17818AD5-8C67-452F-B4A2-6B52CEBFA162}"/>
              </a:ext>
            </a:extLst>
          </p:cNvPr>
          <p:cNvSpPr>
            <a:spLocks noGrp="1"/>
          </p:cNvSpPr>
          <p:nvPr>
            <p:ph idx="1"/>
          </p:nvPr>
        </p:nvSpPr>
        <p:spPr>
          <a:xfrm>
            <a:off x="838200" y="2008510"/>
            <a:ext cx="8910099" cy="4726177"/>
          </a:xfrm>
        </p:spPr>
        <p:txBody>
          <a:bodyPr>
            <a:normAutofit/>
          </a:bodyPr>
          <a:lstStyle/>
          <a:p>
            <a:pPr marL="0" indent="0">
              <a:buNone/>
            </a:pPr>
            <a:r>
              <a:rPr lang="en-US" b="1" dirty="0"/>
              <a:t>Objectives</a:t>
            </a:r>
          </a:p>
          <a:p>
            <a:pPr marL="0" indent="0">
              <a:buNone/>
            </a:pPr>
            <a:r>
              <a:rPr lang="en-US" b="1" dirty="0"/>
              <a:t>At the conclusion of this activity, participants will be able to:</a:t>
            </a:r>
            <a:endParaRPr lang="en-US" dirty="0"/>
          </a:p>
          <a:p>
            <a:r>
              <a:rPr lang="en-US" dirty="0"/>
              <a:t>Summarize why mediation is an effective approach for ethics consultants to resolve conflict;</a:t>
            </a:r>
          </a:p>
          <a:p>
            <a:r>
              <a:rPr lang="en-US" dirty="0"/>
              <a:t>Apply the West Virginia Health Care Decisions Act to ethical and legal issues that arise in patient care;</a:t>
            </a:r>
          </a:p>
          <a:p>
            <a:r>
              <a:rPr lang="en-US" dirty="0"/>
              <a:t>Evaluate the strengths and weaknesses of using principlism as an ethical theory to guide ethics consultation;</a:t>
            </a:r>
          </a:p>
          <a:p>
            <a:r>
              <a:rPr lang="en-US" dirty="0"/>
              <a:t>Specify the elements of shared decision-making necessary for patient-centered information; and </a:t>
            </a:r>
          </a:p>
          <a:p>
            <a:r>
              <a:rPr lang="en-US" dirty="0"/>
              <a:t>Analyze cases in which there is conflict using WVNEC’s 7-step process of ethical decision-making. </a:t>
            </a:r>
          </a:p>
          <a:p>
            <a:endParaRPr lang="en-US" dirty="0"/>
          </a:p>
        </p:txBody>
      </p:sp>
    </p:spTree>
    <p:extLst>
      <p:ext uri="{BB962C8B-B14F-4D97-AF65-F5344CB8AC3E}">
        <p14:creationId xmlns:p14="http://schemas.microsoft.com/office/powerpoint/2010/main" val="190896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5CDBA-E5A0-4C42-9FE4-A327FA6B6785}"/>
              </a:ext>
            </a:extLst>
          </p:cNvPr>
          <p:cNvSpPr>
            <a:spLocks noGrp="1"/>
          </p:cNvSpPr>
          <p:nvPr>
            <p:ph type="title"/>
          </p:nvPr>
        </p:nvSpPr>
        <p:spPr>
          <a:xfrm>
            <a:off x="868162" y="609600"/>
            <a:ext cx="8596668" cy="1320800"/>
          </a:xfrm>
        </p:spPr>
        <p:txBody>
          <a:bodyPr>
            <a:normAutofit/>
          </a:bodyPr>
          <a:lstStyle/>
          <a:p>
            <a:r>
              <a:rPr lang="en-US" sz="4400" b="1" dirty="0"/>
              <a:t>Disclaimer</a:t>
            </a:r>
          </a:p>
        </p:txBody>
      </p:sp>
      <p:sp>
        <p:nvSpPr>
          <p:cNvPr id="3" name="Content Placeholder 2">
            <a:extLst>
              <a:ext uri="{FF2B5EF4-FFF2-40B4-BE49-F238E27FC236}">
                <a16:creationId xmlns:a16="http://schemas.microsoft.com/office/drawing/2014/main" id="{A80D3359-85B6-4DAD-8A9B-5E7AAF15CE6F}"/>
              </a:ext>
            </a:extLst>
          </p:cNvPr>
          <p:cNvSpPr>
            <a:spLocks noGrp="1"/>
          </p:cNvSpPr>
          <p:nvPr>
            <p:ph idx="1"/>
          </p:nvPr>
        </p:nvSpPr>
        <p:spPr>
          <a:xfrm>
            <a:off x="838200" y="1825625"/>
            <a:ext cx="9299713" cy="4328685"/>
          </a:xfrm>
        </p:spPr>
        <p:txBody>
          <a:bodyPr>
            <a:normAutofit/>
          </a:bodyPr>
          <a:lstStyle/>
          <a:p>
            <a:pPr marL="0" indent="0">
              <a:buNone/>
            </a:pPr>
            <a:r>
              <a:rPr lang="en-US" sz="3600" dirty="0"/>
              <a:t>The contents of this symposium are intended for general information purposes only and should not be construed as legal advice or legal opinion.  For legal advice, please consult your organization’s attorney.</a:t>
            </a:r>
          </a:p>
        </p:txBody>
      </p:sp>
    </p:spTree>
    <p:extLst>
      <p:ext uri="{BB962C8B-B14F-4D97-AF65-F5344CB8AC3E}">
        <p14:creationId xmlns:p14="http://schemas.microsoft.com/office/powerpoint/2010/main" val="380582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10D405-019F-4641-9D7C-E267CAC5F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06010" y="1902278"/>
            <a:ext cx="3699933" cy="2774950"/>
          </a:xfrm>
          <a:prstGeom prst="rect">
            <a:avLst/>
          </a:prstGeom>
        </p:spPr>
      </p:pic>
      <p:sp>
        <p:nvSpPr>
          <p:cNvPr id="8" name="Title 7">
            <a:extLst>
              <a:ext uri="{FF2B5EF4-FFF2-40B4-BE49-F238E27FC236}">
                <a16:creationId xmlns:a16="http://schemas.microsoft.com/office/drawing/2014/main" id="{6BE634C5-B508-4EA6-BA09-719A7ACBC142}"/>
              </a:ext>
            </a:extLst>
          </p:cNvPr>
          <p:cNvSpPr>
            <a:spLocks noGrp="1"/>
          </p:cNvSpPr>
          <p:nvPr>
            <p:ph type="title"/>
          </p:nvPr>
        </p:nvSpPr>
        <p:spPr>
          <a:xfrm>
            <a:off x="372532" y="424544"/>
            <a:ext cx="8596668" cy="664027"/>
          </a:xfrm>
          <a:ln>
            <a:noFill/>
          </a:ln>
        </p:spPr>
        <p:txBody>
          <a:bodyPr>
            <a:normAutofit/>
          </a:bodyPr>
          <a:lstStyle/>
          <a:p>
            <a:r>
              <a:rPr lang="en-US" b="1" dirty="0">
                <a:solidFill>
                  <a:schemeClr val="accent1"/>
                </a:solidFill>
              </a:rPr>
              <a:t>Keynote Speaker</a:t>
            </a:r>
          </a:p>
        </p:txBody>
      </p:sp>
      <p:sp>
        <p:nvSpPr>
          <p:cNvPr id="9" name="Content Placeholder 8">
            <a:extLst>
              <a:ext uri="{FF2B5EF4-FFF2-40B4-BE49-F238E27FC236}">
                <a16:creationId xmlns:a16="http://schemas.microsoft.com/office/drawing/2014/main" id="{A86E6055-1D9E-4E08-AD8F-99EF831A717E}"/>
              </a:ext>
            </a:extLst>
          </p:cNvPr>
          <p:cNvSpPr>
            <a:spLocks noGrp="1"/>
          </p:cNvSpPr>
          <p:nvPr>
            <p:ph idx="1"/>
          </p:nvPr>
        </p:nvSpPr>
        <p:spPr>
          <a:xfrm>
            <a:off x="4223640" y="1883225"/>
            <a:ext cx="5834116" cy="4702419"/>
          </a:xfrm>
        </p:spPr>
        <p:txBody>
          <a:bodyPr>
            <a:noAutofit/>
          </a:bodyPr>
          <a:lstStyle/>
          <a:p>
            <a:pPr marL="0" indent="0" algn="just">
              <a:buNone/>
            </a:pPr>
            <a:r>
              <a:rPr lang="en-US" sz="2300" baseline="30000" dirty="0">
                <a:solidFill>
                  <a:srgbClr val="000000"/>
                </a:solidFill>
                <a:latin typeface="Arial" panose="020B0604020202020204" pitchFamily="34" charset="0"/>
              </a:rPr>
              <a:t>Dr. Morreim is a Professor in the College of Medicine at the University of Tennessee Health Science Center. She does clinically-based teaching, consulting, and research, with special interests in health care’s changing economics, conflict resolution, and the litigation issues surrounding clinical medical research.</a:t>
            </a:r>
          </a:p>
          <a:p>
            <a:pPr marL="0" indent="0" algn="just">
              <a:buNone/>
            </a:pPr>
            <a:r>
              <a:rPr lang="en-US" sz="2300" baseline="30000" dirty="0">
                <a:solidFill>
                  <a:srgbClr val="000000"/>
                </a:solidFill>
                <a:latin typeface="Arial" panose="020B0604020202020204" pitchFamily="34" charset="0"/>
              </a:rPr>
              <a:t>Dr. Morreim is also an active Tennessee Supreme Court-listed mediator for disputes in both civil and family matters. As Principal in the Center for Conflict Resolution in Healthcare LLC ( ), she provides mediation services and training in conflict resolution for the health care setting.  Dr. Morreim is a licensed attorney.  She has argued and won before the Tennessee Court of Appeals. </a:t>
            </a:r>
          </a:p>
          <a:p>
            <a:pPr marL="0" indent="0" algn="just">
              <a:buNone/>
            </a:pPr>
            <a:r>
              <a:rPr lang="en-US" sz="2300" baseline="30000" dirty="0">
                <a:solidFill>
                  <a:srgbClr val="000000"/>
                </a:solidFill>
                <a:latin typeface="Arial" panose="020B0604020202020204" pitchFamily="34" charset="0"/>
              </a:rPr>
              <a:t>Dr. Morreim has authored two books and over 180 articles. She has presented hundreds of invited lectures nationally and internationally, to such groups as the American Medical Association and the American Bar Association.  Dr. Morreim is also a Fellow of the American Bar Foundation, whose membership is limited to 1% of lawyers in each jurisdiction.  </a:t>
            </a:r>
          </a:p>
        </p:txBody>
      </p:sp>
      <p:sp>
        <p:nvSpPr>
          <p:cNvPr id="12" name="Rectangle 11">
            <a:extLst>
              <a:ext uri="{FF2B5EF4-FFF2-40B4-BE49-F238E27FC236}">
                <a16:creationId xmlns:a16="http://schemas.microsoft.com/office/drawing/2014/main" id="{A07BE17E-27A6-4CF0-9E26-19869591BD7B}"/>
              </a:ext>
            </a:extLst>
          </p:cNvPr>
          <p:cNvSpPr/>
          <p:nvPr/>
        </p:nvSpPr>
        <p:spPr>
          <a:xfrm>
            <a:off x="263103" y="4912863"/>
            <a:ext cx="3960538" cy="461665"/>
          </a:xfrm>
          <a:prstGeom prst="rect">
            <a:avLst/>
          </a:prstGeom>
        </p:spPr>
        <p:txBody>
          <a:bodyPr wrap="square">
            <a:spAutoFit/>
          </a:bodyPr>
          <a:lstStyle/>
          <a:p>
            <a:r>
              <a:rPr lang="en-US" sz="2400" b="1" dirty="0">
                <a:solidFill>
                  <a:srgbClr val="90C226"/>
                </a:solidFill>
                <a:ea typeface="+mj-ea"/>
                <a:cs typeface="+mj-cs"/>
              </a:rPr>
              <a:t>Haavi Morreim, JD, PhD</a:t>
            </a:r>
            <a:endParaRPr lang="en-US" sz="2400" dirty="0"/>
          </a:p>
        </p:txBody>
      </p:sp>
    </p:spTree>
    <p:extLst>
      <p:ext uri="{BB962C8B-B14F-4D97-AF65-F5344CB8AC3E}">
        <p14:creationId xmlns:p14="http://schemas.microsoft.com/office/powerpoint/2010/main" val="244054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3CAB6-66BD-4F3B-8CA2-1E766DAFDD1D}"/>
              </a:ext>
            </a:extLst>
          </p:cNvPr>
          <p:cNvSpPr>
            <a:spLocks noGrp="1"/>
          </p:cNvSpPr>
          <p:nvPr>
            <p:ph type="title"/>
          </p:nvPr>
        </p:nvSpPr>
        <p:spPr>
          <a:xfrm>
            <a:off x="677334" y="609600"/>
            <a:ext cx="8596668" cy="794657"/>
          </a:xfrm>
        </p:spPr>
        <p:txBody>
          <a:bodyPr/>
          <a:lstStyle/>
          <a:p>
            <a:r>
              <a:rPr lang="en-US" dirty="0"/>
              <a:t>SPEAKERS</a:t>
            </a:r>
          </a:p>
        </p:txBody>
      </p:sp>
      <p:sp>
        <p:nvSpPr>
          <p:cNvPr id="4" name="Content Placeholder 3">
            <a:extLst>
              <a:ext uri="{FF2B5EF4-FFF2-40B4-BE49-F238E27FC236}">
                <a16:creationId xmlns:a16="http://schemas.microsoft.com/office/drawing/2014/main" id="{6B777C16-43CA-41A2-867A-A129BF40B4F5}"/>
              </a:ext>
            </a:extLst>
          </p:cNvPr>
          <p:cNvSpPr>
            <a:spLocks noGrp="1"/>
          </p:cNvSpPr>
          <p:nvPr>
            <p:ph sz="half" idx="1"/>
          </p:nvPr>
        </p:nvSpPr>
        <p:spPr>
          <a:xfrm>
            <a:off x="677334" y="1676400"/>
            <a:ext cx="4184035" cy="4942114"/>
          </a:xfrm>
        </p:spPr>
        <p:txBody>
          <a:bodyPr>
            <a:normAutofit fontScale="92500"/>
          </a:bodyPr>
          <a:lstStyle/>
          <a:p>
            <a:pPr algn="just"/>
            <a:r>
              <a:rPr lang="en-US" b="1" baseline="30000" dirty="0">
                <a:solidFill>
                  <a:srgbClr val="004B83"/>
                </a:solidFill>
                <a:latin typeface="Arial" panose="020B0604020202020204" pitchFamily="34" charset="0"/>
              </a:rPr>
              <a:t>Stacie Honaker, JD </a:t>
            </a:r>
            <a:r>
              <a:rPr lang="en-US" baseline="30000" dirty="0">
                <a:solidFill>
                  <a:srgbClr val="000000"/>
                </a:solidFill>
                <a:latin typeface="Arial" panose="020B0604020202020204" pitchFamily="34" charset="0"/>
              </a:rPr>
              <a:t>is the HIPAA Privacy Officer and Risk Manager for   West Virginia University Health Sciences Center. Stacie regularly presents educational programs on risk management, documentation and liability, informed consent, communication, confidentiality, and related legal issues to the students, residents and faculty in the clinical departments of the Health Sciences Center. Additionally, she serves as an ex-officio member of the Advisory Committee for the WVNEC.</a:t>
            </a:r>
          </a:p>
          <a:p>
            <a:pPr algn="just"/>
            <a:r>
              <a:rPr lang="en-US" b="1" baseline="30000" dirty="0">
                <a:solidFill>
                  <a:srgbClr val="004B83"/>
                </a:solidFill>
                <a:latin typeface="Arial" panose="020B0604020202020204" pitchFamily="34" charset="0"/>
              </a:rPr>
              <a:t>Suzanne E. Messenger, Esq. </a:t>
            </a:r>
            <a:r>
              <a:rPr lang="en-US" baseline="30000" dirty="0">
                <a:solidFill>
                  <a:srgbClr val="000000"/>
                </a:solidFill>
                <a:latin typeface="Arial" panose="020B0604020202020204" pitchFamily="34" charset="0"/>
              </a:rPr>
              <a:t>is a West Virginia’s State Long-term Care Ombudsman. She advocates for long-term care residents in a variety of matters related to residential long-term care including resident rights, quality of care, payment, guardianship and conservatorship, powers of attorney, health care surrogate matters, </a:t>
            </a:r>
            <a:r>
              <a:rPr lang="en-US" baseline="30000" dirty="0" err="1">
                <a:solidFill>
                  <a:srgbClr val="000000"/>
                </a:solidFill>
                <a:latin typeface="Arial" panose="020B0604020202020204" pitchFamily="34" charset="0"/>
              </a:rPr>
              <a:t>end-of-life</a:t>
            </a:r>
            <a:r>
              <a:rPr lang="en-US" baseline="30000" dirty="0">
                <a:solidFill>
                  <a:srgbClr val="000000"/>
                </a:solidFill>
                <a:latin typeface="Arial" panose="020B0604020202020204" pitchFamily="34" charset="0"/>
              </a:rPr>
              <a:t> issues, and elder abuse and exploitation.</a:t>
            </a:r>
          </a:p>
          <a:p>
            <a:pPr algn="just"/>
            <a:r>
              <a:rPr lang="en-US" b="1" baseline="30000" dirty="0">
                <a:solidFill>
                  <a:srgbClr val="004B83"/>
                </a:solidFill>
                <a:latin typeface="Arial" panose="020B0604020202020204" pitchFamily="34" charset="0"/>
              </a:rPr>
              <a:t>Daniel Miller, PhD</a:t>
            </a:r>
            <a:r>
              <a:rPr lang="en-US" baseline="30000" dirty="0">
                <a:solidFill>
                  <a:srgbClr val="000000"/>
                </a:solidFill>
                <a:latin typeface="Arial" panose="020B0604020202020204" pitchFamily="34" charset="0"/>
              </a:rPr>
              <a:t> is an Assistant Professor in the Department of Philosophy, Eberly College of Arts &amp; Sciences at West Virginia University.  His interests include ethics, moral psychology, and philosophy of action.  He teaches courses in Problems of Philosophy, Current Moral Problems, Ethical Theory, Philosophy of Religion and Moral Responsibility.  He is also a course co-director for the Health Care Ethics Courses for the first year medical students  at West Virginia University School of Medicine.</a:t>
            </a:r>
          </a:p>
          <a:p>
            <a:pPr algn="just"/>
            <a:endParaRPr lang="en-US" baseline="30000" dirty="0">
              <a:solidFill>
                <a:srgbClr val="000000"/>
              </a:solidFill>
              <a:latin typeface="Arial" panose="020B0604020202020204" pitchFamily="34" charset="0"/>
            </a:endParaRPr>
          </a:p>
          <a:p>
            <a:pPr algn="just"/>
            <a:endParaRPr lang="en-US" baseline="30000" dirty="0">
              <a:solidFill>
                <a:srgbClr val="000000"/>
              </a:solidFill>
              <a:latin typeface="Arial" panose="020B0604020202020204" pitchFamily="34" charset="0"/>
            </a:endParaRPr>
          </a:p>
          <a:p>
            <a:pPr marL="0" indent="0">
              <a:buNone/>
            </a:pPr>
            <a:endParaRPr lang="en-US" dirty="0"/>
          </a:p>
        </p:txBody>
      </p:sp>
      <p:sp>
        <p:nvSpPr>
          <p:cNvPr id="5" name="Content Placeholder 4">
            <a:extLst>
              <a:ext uri="{FF2B5EF4-FFF2-40B4-BE49-F238E27FC236}">
                <a16:creationId xmlns:a16="http://schemas.microsoft.com/office/drawing/2014/main" id="{D7EA1095-6DA4-490F-A95F-8645EAFBD24E}"/>
              </a:ext>
            </a:extLst>
          </p:cNvPr>
          <p:cNvSpPr>
            <a:spLocks noGrp="1"/>
          </p:cNvSpPr>
          <p:nvPr>
            <p:ph sz="half" idx="2"/>
          </p:nvPr>
        </p:nvSpPr>
        <p:spPr>
          <a:xfrm>
            <a:off x="5089970" y="1676400"/>
            <a:ext cx="4184034" cy="4942113"/>
          </a:xfrm>
        </p:spPr>
        <p:txBody>
          <a:bodyPr>
            <a:normAutofit fontScale="92500"/>
          </a:bodyPr>
          <a:lstStyle/>
          <a:p>
            <a:pPr algn="just"/>
            <a:r>
              <a:rPr lang="en-US" b="1" baseline="30000" dirty="0">
                <a:solidFill>
                  <a:srgbClr val="004B83"/>
                </a:solidFill>
                <a:latin typeface="Arial" panose="020B0604020202020204" pitchFamily="34" charset="0"/>
              </a:rPr>
              <a:t>Amber Moore, MSW, LSW </a:t>
            </a:r>
            <a:r>
              <a:rPr lang="en-US" baseline="30000" dirty="0">
                <a:solidFill>
                  <a:srgbClr val="000000"/>
                </a:solidFill>
                <a:latin typeface="Arial" panose="020B0604020202020204" pitchFamily="34" charset="0"/>
              </a:rPr>
              <a:t>is a Program Manager at the Office of Policy and Programs, Bureau for Social Services at the Department of Human Services and is a Licensed Social Worker specializing in Adult Protective Services. Amber received her MSW in Social Work from Concord University and BS in Psychology from Fairmont State University. </a:t>
            </a:r>
          </a:p>
          <a:p>
            <a:pPr algn="just"/>
            <a:r>
              <a:rPr lang="en-US" b="1" baseline="30000" dirty="0">
                <a:solidFill>
                  <a:srgbClr val="004B83"/>
                </a:solidFill>
                <a:latin typeface="Arial" panose="020B0604020202020204" pitchFamily="34" charset="0"/>
              </a:rPr>
              <a:t>Alvin H. Moss, MD, FACP, FAAHPM </a:t>
            </a:r>
            <a:r>
              <a:rPr lang="en-US" baseline="30000" dirty="0">
                <a:solidFill>
                  <a:srgbClr val="000000"/>
                </a:solidFill>
                <a:latin typeface="Arial" panose="020B0604020202020204" pitchFamily="34" charset="0"/>
              </a:rPr>
              <a:t>is a Professor of Medicine, WVU School of Medicine, Section of Geriatrics, Palliative Medicine, and Hospice. He has performed ethics consults for more than 30 years and taught about ethics consultation at the state and national level for more than 25 years. His research includes innovations to improve advance care planning and </a:t>
            </a:r>
            <a:r>
              <a:rPr lang="en-US" baseline="30000" dirty="0" err="1">
                <a:solidFill>
                  <a:srgbClr val="000000"/>
                </a:solidFill>
                <a:latin typeface="Arial" panose="020B0604020202020204" pitchFamily="34" charset="0"/>
              </a:rPr>
              <a:t>end-of-life</a:t>
            </a:r>
            <a:r>
              <a:rPr lang="en-US" baseline="30000" dirty="0">
                <a:solidFill>
                  <a:srgbClr val="000000"/>
                </a:solidFill>
                <a:latin typeface="Arial" panose="020B0604020202020204" pitchFamily="34" charset="0"/>
              </a:rPr>
              <a:t> care.</a:t>
            </a:r>
            <a:r>
              <a:rPr lang="en-US" b="1" baseline="30000" dirty="0">
                <a:solidFill>
                  <a:srgbClr val="004B83"/>
                </a:solidFill>
                <a:latin typeface="Arial" panose="020B0604020202020204" pitchFamily="34" charset="0"/>
              </a:rPr>
              <a:t> </a:t>
            </a:r>
            <a:r>
              <a:rPr lang="en-US" baseline="30000" dirty="0">
                <a:solidFill>
                  <a:srgbClr val="000000"/>
                </a:solidFill>
                <a:latin typeface="Arial" panose="020B0604020202020204" pitchFamily="34" charset="0"/>
              </a:rPr>
              <a:t>He is the Director for the WVU Center for Health Ethics and Law and Executive Director of the WV Network of Ethics Committees.</a:t>
            </a:r>
          </a:p>
          <a:p>
            <a:pPr algn="just"/>
            <a:r>
              <a:rPr lang="en-US" b="1" baseline="30000" dirty="0">
                <a:solidFill>
                  <a:srgbClr val="004B83"/>
                </a:solidFill>
                <a:latin typeface="Arial" panose="020B0604020202020204" pitchFamily="34" charset="0"/>
              </a:rPr>
              <a:t>Matthew Smith, MD, MS, HEC-C </a:t>
            </a:r>
            <a:r>
              <a:rPr lang="en-US" baseline="30000" dirty="0">
                <a:solidFill>
                  <a:srgbClr val="000000"/>
                </a:solidFill>
                <a:latin typeface="Arial" panose="020B0604020202020204" pitchFamily="34" charset="0"/>
              </a:rPr>
              <a:t>is an Associate Professor of Neurology and Neurosurgery at West Virginia University in Morgantown, WV. He serves as the Director of Neurocritical Care and Chairs the Ethics Committee at West Virginia University Hospitals Ruby Memorial Hospital. He is a certified by the American Society of Bioethics and Humanities as a healthcare ethics consultant and was one of the first in West Virginia to earn this designation.</a:t>
            </a:r>
          </a:p>
          <a:p>
            <a:endParaRPr lang="en-US" dirty="0"/>
          </a:p>
        </p:txBody>
      </p:sp>
    </p:spTree>
    <p:extLst>
      <p:ext uri="{BB962C8B-B14F-4D97-AF65-F5344CB8AC3E}">
        <p14:creationId xmlns:p14="http://schemas.microsoft.com/office/powerpoint/2010/main" val="209573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C406D0-5FE1-4EAF-9FC4-E7C1B2791ECA}"/>
              </a:ext>
            </a:extLst>
          </p:cNvPr>
          <p:cNvSpPr>
            <a:spLocks noGrp="1"/>
          </p:cNvSpPr>
          <p:nvPr>
            <p:ph type="title"/>
          </p:nvPr>
        </p:nvSpPr>
        <p:spPr>
          <a:xfrm>
            <a:off x="602912" y="178816"/>
            <a:ext cx="9455487" cy="1126548"/>
          </a:xfrm>
        </p:spPr>
        <p:txBody>
          <a:bodyPr>
            <a:noAutofit/>
          </a:bodyPr>
          <a:lstStyle/>
          <a:p>
            <a:r>
              <a:rPr lang="en-US" sz="2800" dirty="0"/>
              <a:t>Case 1:  The Ethics Consult Had ‘No Effect’</a:t>
            </a:r>
            <a:br>
              <a:rPr lang="en-US" sz="2800" dirty="0"/>
            </a:br>
            <a:r>
              <a:rPr lang="en-US" sz="2800" dirty="0"/>
              <a:t>—What Went Wrong?</a:t>
            </a:r>
          </a:p>
        </p:txBody>
      </p:sp>
      <p:sp>
        <p:nvSpPr>
          <p:cNvPr id="5" name="Content Placeholder 4">
            <a:extLst>
              <a:ext uri="{FF2B5EF4-FFF2-40B4-BE49-F238E27FC236}">
                <a16:creationId xmlns:a16="http://schemas.microsoft.com/office/drawing/2014/main" id="{17818AD5-8C67-452F-B4A2-6B52CEBFA162}"/>
              </a:ext>
            </a:extLst>
          </p:cNvPr>
          <p:cNvSpPr>
            <a:spLocks noGrp="1"/>
          </p:cNvSpPr>
          <p:nvPr>
            <p:ph idx="1"/>
          </p:nvPr>
        </p:nvSpPr>
        <p:spPr>
          <a:xfrm>
            <a:off x="690380" y="1376923"/>
            <a:ext cx="9232849" cy="5461127"/>
          </a:xfrm>
        </p:spPr>
        <p:txBody>
          <a:bodyPr>
            <a:normAutofit/>
          </a:bodyPr>
          <a:lstStyle/>
          <a:p>
            <a:r>
              <a:rPr lang="en-US" sz="2100" dirty="0"/>
              <a:t>Amy, a 16-year-old, has multiple chronic conditions, including neurologic. </a:t>
            </a:r>
          </a:p>
          <a:p>
            <a:r>
              <a:rPr lang="en-US" sz="2100" dirty="0"/>
              <a:t>Her intellectual function is significantly below normal.</a:t>
            </a:r>
          </a:p>
          <a:p>
            <a:r>
              <a:rPr lang="en-US" sz="2100" dirty="0"/>
              <a:t>A few years ago, Amy had a trach and then recovered.  </a:t>
            </a:r>
          </a:p>
          <a:p>
            <a:r>
              <a:rPr lang="en-US" sz="2100" dirty="0"/>
              <a:t>When she had it, suctioning of secretions made her feel like she was suffocating.  It was terrifying, but her mother consoled her; Amy got past it.</a:t>
            </a:r>
          </a:p>
          <a:p>
            <a:r>
              <a:rPr lang="en-US" sz="2100" dirty="0"/>
              <a:t>Today, Amy is back on a ventilator and appears to be </a:t>
            </a:r>
            <a:r>
              <a:rPr lang="en-US" sz="2100" dirty="0" err="1"/>
              <a:t>unweanable</a:t>
            </a:r>
            <a:r>
              <a:rPr lang="en-US" sz="2100" dirty="0"/>
              <a:t>. The question is, “Should Amy have a trach which will likely be permanent?” </a:t>
            </a:r>
          </a:p>
          <a:p>
            <a:r>
              <a:rPr lang="en-US" sz="2100" dirty="0"/>
              <a:t>Her parents and ICU team are for the trach.  </a:t>
            </a:r>
          </a:p>
          <a:p>
            <a:r>
              <a:rPr lang="en-US" sz="2100" dirty="0"/>
              <a:t>When asked, Amy shakes her head emphatically "NO!”—likely due to  her earlier, very frightening experience.  </a:t>
            </a:r>
          </a:p>
          <a:p>
            <a:r>
              <a:rPr lang="en-US" sz="2100" dirty="0"/>
              <a:t>Head shakes and nods are her only communication.</a:t>
            </a:r>
          </a:p>
          <a:p>
            <a:endParaRPr lang="en-US" dirty="0"/>
          </a:p>
        </p:txBody>
      </p:sp>
    </p:spTree>
    <p:extLst>
      <p:ext uri="{BB962C8B-B14F-4D97-AF65-F5344CB8AC3E}">
        <p14:creationId xmlns:p14="http://schemas.microsoft.com/office/powerpoint/2010/main" val="202539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7BEB-4DF8-4F85-BAE7-43ED05A8BDE8}"/>
              </a:ext>
            </a:extLst>
          </p:cNvPr>
          <p:cNvSpPr>
            <a:spLocks noGrp="1"/>
          </p:cNvSpPr>
          <p:nvPr>
            <p:ph type="title"/>
          </p:nvPr>
        </p:nvSpPr>
        <p:spPr/>
        <p:txBody>
          <a:bodyPr/>
          <a:lstStyle/>
          <a:p>
            <a:r>
              <a:rPr lang="en-US" dirty="0"/>
              <a:t>Case 1…continued</a:t>
            </a:r>
          </a:p>
        </p:txBody>
      </p:sp>
      <p:sp>
        <p:nvSpPr>
          <p:cNvPr id="3" name="Content Placeholder 2">
            <a:extLst>
              <a:ext uri="{FF2B5EF4-FFF2-40B4-BE49-F238E27FC236}">
                <a16:creationId xmlns:a16="http://schemas.microsoft.com/office/drawing/2014/main" id="{9F38A939-3F9C-46FB-8EA3-50407DF2EAB9}"/>
              </a:ext>
            </a:extLst>
          </p:cNvPr>
          <p:cNvSpPr>
            <a:spLocks noGrp="1"/>
          </p:cNvSpPr>
          <p:nvPr>
            <p:ph idx="1"/>
          </p:nvPr>
        </p:nvSpPr>
        <p:spPr>
          <a:xfrm>
            <a:off x="506110" y="1840546"/>
            <a:ext cx="9409167" cy="4956495"/>
          </a:xfrm>
        </p:spPr>
        <p:txBody>
          <a:bodyPr>
            <a:normAutofit/>
          </a:bodyPr>
          <a:lstStyle/>
          <a:p>
            <a:r>
              <a:rPr lang="en-US" sz="2000" dirty="0"/>
              <a:t>The ENT surgeons were consulted to perform the tracheostomy.</a:t>
            </a:r>
          </a:p>
          <a:p>
            <a:r>
              <a:rPr lang="en-US" sz="2000" dirty="0"/>
              <a:t>When asked by the ENT resident if she wanted the trach, Amy shook her head "NO!“ and he cancelled the surgery.</a:t>
            </a:r>
          </a:p>
          <a:p>
            <a:r>
              <a:rPr lang="en-US" sz="2000" dirty="0"/>
              <a:t>The ICU team called an ethics consult to ascertain whether Amy had DMC.</a:t>
            </a:r>
          </a:p>
          <a:p>
            <a:r>
              <a:rPr lang="en-US" sz="2000" dirty="0"/>
              <a:t>The consultant carefully reviewed the chart (it is not apparent that he interviewed the patient, nurses, or others) and concluded that Amy did not have sufficient capacity to be deemed a "mature minor." </a:t>
            </a:r>
          </a:p>
          <a:p>
            <a:r>
              <a:rPr lang="en-US" sz="2000" dirty="0"/>
              <a:t>The consultant recommended that the parents' wishes should prevail.</a:t>
            </a:r>
          </a:p>
          <a:p>
            <a:r>
              <a:rPr lang="en-US" sz="2000" dirty="0"/>
              <a:t>He did not speak with anyone from ENT.  It is not known whether anyone from ENT knows there is an ethics note in the chart or has read it.</a:t>
            </a:r>
          </a:p>
          <a:p>
            <a:r>
              <a:rPr lang="en-US" sz="2000" dirty="0"/>
              <a:t>Since then, the trach surgery has been scheduled and cancelled 3 times. </a:t>
            </a:r>
          </a:p>
          <a:p>
            <a:pPr marL="0" indent="0">
              <a:buNone/>
            </a:pPr>
            <a:endParaRPr lang="en-US" dirty="0"/>
          </a:p>
        </p:txBody>
      </p:sp>
    </p:spTree>
    <p:extLst>
      <p:ext uri="{BB962C8B-B14F-4D97-AF65-F5344CB8AC3E}">
        <p14:creationId xmlns:p14="http://schemas.microsoft.com/office/powerpoint/2010/main" val="390297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5CDBA-E5A0-4C42-9FE4-A327FA6B6785}"/>
              </a:ext>
            </a:extLst>
          </p:cNvPr>
          <p:cNvSpPr>
            <a:spLocks noGrp="1"/>
          </p:cNvSpPr>
          <p:nvPr>
            <p:ph type="title"/>
          </p:nvPr>
        </p:nvSpPr>
        <p:spPr/>
        <p:txBody>
          <a:bodyPr/>
          <a:lstStyle/>
          <a:p>
            <a:r>
              <a:rPr lang="en-US" dirty="0"/>
              <a:t>Reflections on Case 1</a:t>
            </a:r>
          </a:p>
        </p:txBody>
      </p:sp>
      <p:sp>
        <p:nvSpPr>
          <p:cNvPr id="3" name="Content Placeholder 2">
            <a:extLst>
              <a:ext uri="{FF2B5EF4-FFF2-40B4-BE49-F238E27FC236}">
                <a16:creationId xmlns:a16="http://schemas.microsoft.com/office/drawing/2014/main" id="{A80D3359-85B6-4DAD-8A9B-5E7AAF15CE6F}"/>
              </a:ext>
            </a:extLst>
          </p:cNvPr>
          <p:cNvSpPr>
            <a:spLocks noGrp="1"/>
          </p:cNvSpPr>
          <p:nvPr>
            <p:ph idx="1"/>
          </p:nvPr>
        </p:nvSpPr>
        <p:spPr>
          <a:xfrm>
            <a:off x="539220" y="1825625"/>
            <a:ext cx="9646393" cy="4606980"/>
          </a:xfrm>
        </p:spPr>
        <p:txBody>
          <a:bodyPr>
            <a:normAutofit fontScale="92500" lnSpcReduction="20000"/>
          </a:bodyPr>
          <a:lstStyle/>
          <a:p>
            <a:r>
              <a:rPr lang="en-US" sz="2800" dirty="0"/>
              <a:t>The ethics consult process was simple—here are the facts, the issues, and the consultant’s considered opinion.</a:t>
            </a:r>
          </a:p>
          <a:p>
            <a:r>
              <a:rPr lang="en-US" sz="2800" dirty="0"/>
              <a:t>A collaborative problem-solving approach would not accept this methodology - - parachute in, ask questions, opine, write a note, and ride off into the sunset.</a:t>
            </a:r>
          </a:p>
          <a:p>
            <a:r>
              <a:rPr lang="en-US" sz="2800" dirty="0"/>
              <a:t>Perhaps not surprisingly, it appears the ethics note had </a:t>
            </a:r>
            <a:r>
              <a:rPr lang="en-US" sz="2800" b="1" u="sng" dirty="0"/>
              <a:t>no effect</a:t>
            </a:r>
            <a:r>
              <a:rPr lang="en-US" sz="2800" dirty="0"/>
              <a:t>. </a:t>
            </a:r>
          </a:p>
          <a:p>
            <a:r>
              <a:rPr lang="en-US" sz="2800" dirty="0"/>
              <a:t>The people at the table have no idea what ENT is thinking and did not include any actual conversation with ENT.</a:t>
            </a:r>
          </a:p>
          <a:p>
            <a:r>
              <a:rPr lang="en-US" sz="2800" dirty="0"/>
              <a:t>I wonder what was the point of the consult … </a:t>
            </a:r>
          </a:p>
          <a:p>
            <a:r>
              <a:rPr lang="en-US" sz="2800" dirty="0"/>
              <a:t>What can we learn from this case?</a:t>
            </a:r>
          </a:p>
          <a:p>
            <a:endParaRPr lang="en-US" dirty="0"/>
          </a:p>
        </p:txBody>
      </p:sp>
    </p:spTree>
    <p:extLst>
      <p:ext uri="{BB962C8B-B14F-4D97-AF65-F5344CB8AC3E}">
        <p14:creationId xmlns:p14="http://schemas.microsoft.com/office/powerpoint/2010/main" val="311736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2B2F-D7CC-47A5-9DF6-8E661D3BA08E}"/>
              </a:ext>
            </a:extLst>
          </p:cNvPr>
          <p:cNvSpPr>
            <a:spLocks noGrp="1"/>
          </p:cNvSpPr>
          <p:nvPr>
            <p:ph type="title"/>
          </p:nvPr>
        </p:nvSpPr>
        <p:spPr>
          <a:xfrm>
            <a:off x="406754" y="609600"/>
            <a:ext cx="9097833" cy="581637"/>
          </a:xfrm>
        </p:spPr>
        <p:txBody>
          <a:bodyPr>
            <a:normAutofit/>
          </a:bodyPr>
          <a:lstStyle/>
          <a:p>
            <a:r>
              <a:rPr lang="en-US" sz="2800" dirty="0"/>
              <a:t>Case 2:  “If anything happens to my mother, I will sue.”</a:t>
            </a:r>
          </a:p>
        </p:txBody>
      </p:sp>
      <p:sp>
        <p:nvSpPr>
          <p:cNvPr id="3" name="Content Placeholder 2">
            <a:extLst>
              <a:ext uri="{FF2B5EF4-FFF2-40B4-BE49-F238E27FC236}">
                <a16:creationId xmlns:a16="http://schemas.microsoft.com/office/drawing/2014/main" id="{19B226B4-ADDF-4138-A07C-416CFE0F77C4}"/>
              </a:ext>
            </a:extLst>
          </p:cNvPr>
          <p:cNvSpPr>
            <a:spLocks noGrp="1"/>
          </p:cNvSpPr>
          <p:nvPr>
            <p:ph idx="1"/>
          </p:nvPr>
        </p:nvSpPr>
        <p:spPr>
          <a:xfrm>
            <a:off x="502174" y="1617906"/>
            <a:ext cx="9524422" cy="5290447"/>
          </a:xfrm>
        </p:spPr>
        <p:txBody>
          <a:bodyPr>
            <a:normAutofit/>
          </a:bodyPr>
          <a:lstStyle/>
          <a:p>
            <a:r>
              <a:rPr lang="en-US" dirty="0"/>
              <a:t>Mrs. C, an 82-year-old widow who lives alone, is brought to the hospital by EMS.</a:t>
            </a:r>
          </a:p>
          <a:p>
            <a:r>
              <a:rPr lang="en-US" dirty="0"/>
              <a:t>A next-door neighbor saw her down and called 911.   </a:t>
            </a:r>
          </a:p>
          <a:p>
            <a:r>
              <a:rPr lang="en-US" dirty="0"/>
              <a:t>The neighbor had been attentive to Mrs. C because in the past year she had become increasingly frail, forgetful, and fallen multiple times. </a:t>
            </a:r>
          </a:p>
          <a:p>
            <a:r>
              <a:rPr lang="en-US" dirty="0"/>
              <a:t>With this fall, she became unconscious and paralyzed on her right side.  </a:t>
            </a:r>
          </a:p>
          <a:p>
            <a:r>
              <a:rPr lang="en-US" dirty="0"/>
              <a:t>In the ED, a head CT scan showed a massive left-sided subdural hematoma with a large midline shift.</a:t>
            </a:r>
          </a:p>
          <a:p>
            <a:r>
              <a:rPr lang="en-US" dirty="0"/>
              <a:t>Mrs. C underwent an emergency craniectomy, but she did not awaken. </a:t>
            </a:r>
          </a:p>
          <a:p>
            <a:r>
              <a:rPr lang="en-US" dirty="0"/>
              <a:t>She had no advance directives. Her children, Carolyn and Jack, live out of town, and the neighbor was not sure how involved Carolyn and Jack were in Mrs. C’s life. </a:t>
            </a:r>
          </a:p>
          <a:p>
            <a:r>
              <a:rPr lang="en-US" dirty="0"/>
              <a:t>No family member was willing to be Mrs. C’s surrogate.</a:t>
            </a:r>
          </a:p>
          <a:p>
            <a:r>
              <a:rPr lang="en-US" dirty="0"/>
              <a:t>The neighbor declined; she didn’t know Mrs. C’s wishes for care in her present condition. </a:t>
            </a:r>
          </a:p>
        </p:txBody>
      </p:sp>
    </p:spTree>
    <p:extLst>
      <p:ext uri="{BB962C8B-B14F-4D97-AF65-F5344CB8AC3E}">
        <p14:creationId xmlns:p14="http://schemas.microsoft.com/office/powerpoint/2010/main" val="3349203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TotalTime>
  <Words>1815</Words>
  <Application>Microsoft Office PowerPoint</Application>
  <PresentationFormat>Widescreen</PresentationFormat>
  <Paragraphs>89</Paragraphs>
  <Slides>13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Calibri Light</vt:lpstr>
      <vt:lpstr>Trebuchet MS</vt:lpstr>
      <vt:lpstr>Wingdings 3</vt:lpstr>
      <vt:lpstr>Facet</vt:lpstr>
      <vt:lpstr>Custom Design</vt:lpstr>
      <vt:lpstr>1_Facet</vt:lpstr>
      <vt:lpstr>36th Annual WVNEC Symposium Just What the Joint Commission Ordered! An “Ethics Process” to Address Conflict </vt:lpstr>
      <vt:lpstr>Objectives</vt:lpstr>
      <vt:lpstr>Disclaimer</vt:lpstr>
      <vt:lpstr>Keynote Speaker</vt:lpstr>
      <vt:lpstr>SPEAKERS</vt:lpstr>
      <vt:lpstr>Case 1:  The Ethics Consult Had ‘No Effect’ —What Went Wrong?</vt:lpstr>
      <vt:lpstr>Case 1…continued</vt:lpstr>
      <vt:lpstr>Reflections on Case 1</vt:lpstr>
      <vt:lpstr>Case 2:  “If anything happens to my mother, I will sue.”</vt:lpstr>
      <vt:lpstr>Case 2…continued</vt:lpstr>
      <vt:lpstr>Case 2…continued</vt:lpstr>
      <vt:lpstr>Case 2 …continued</vt:lpstr>
      <vt:lpstr>Case 3:  The Octogenarian Who Wanted to Live Forever!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1:  “The Ethics Consult Had ‘No Effect’- -What Went Wrong?</dc:title>
  <dc:creator>McMillen, Linda</dc:creator>
  <cp:lastModifiedBy>McMillen, Linda</cp:lastModifiedBy>
  <cp:revision>21</cp:revision>
  <dcterms:created xsi:type="dcterms:W3CDTF">2024-05-09T18:14:52Z</dcterms:created>
  <dcterms:modified xsi:type="dcterms:W3CDTF">2024-05-13T18:44:06Z</dcterms:modified>
</cp:coreProperties>
</file>