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6"/>
  </p:notesMasterIdLst>
  <p:sldIdLst>
    <p:sldId id="341" r:id="rId2"/>
    <p:sldId id="282" r:id="rId3"/>
    <p:sldId id="325" r:id="rId4"/>
    <p:sldId id="343" r:id="rId5"/>
    <p:sldId id="344" r:id="rId6"/>
    <p:sldId id="345" r:id="rId7"/>
    <p:sldId id="327" r:id="rId8"/>
    <p:sldId id="346" r:id="rId9"/>
    <p:sldId id="348" r:id="rId10"/>
    <p:sldId id="349" r:id="rId11"/>
    <p:sldId id="350" r:id="rId12"/>
    <p:sldId id="352" r:id="rId13"/>
    <p:sldId id="353" r:id="rId14"/>
    <p:sldId id="35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BDCA-088A-6C47-A7FC-190E895B3F6C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91278-DADB-8443-B5A4-1B98753B8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55BD2-B91C-234F-95C1-5C4B59600A9F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5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7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01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6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3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55BD2-B91C-234F-95C1-5C4B59600A9F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1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2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3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1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55BD2-B91C-234F-95C1-5C4B59600A9F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2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6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9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5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2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8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5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4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3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all" spc="100" baseline="0">
          <a:solidFill>
            <a:schemeClr val="tx1">
              <a:lumMod val="95000"/>
              <a:lumOff val="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8125" indent="-23812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346075" indent="-2190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482346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628650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811530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9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640081"/>
            <a:ext cx="5205984" cy="2788920"/>
          </a:xfrm>
        </p:spPr>
        <p:txBody>
          <a:bodyPr anchor="b">
            <a:norm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</a:rPr>
              <a:t>Ethics Consults on What Basis: </a:t>
            </a:r>
            <a:b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200" i="1" dirty="0">
                <a:solidFill>
                  <a:srgbClr val="FFFFFF"/>
                </a:solidFill>
                <a:latin typeface="Garamond" panose="02020404030301010803" pitchFamily="18" charset="0"/>
              </a:rPr>
              <a:t>Is Principlism All You Need?</a:t>
            </a:r>
            <a:endParaRPr lang="en-US" sz="3200" i="1" dirty="0">
              <a:solidFill>
                <a:srgbClr val="FFFFFF"/>
              </a:solidFill>
              <a:latin typeface="Garamond" panose="02020404030301010803" pitchFamily="18" charset="0"/>
              <a:cs typeface="Georgia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4186" y="3765314"/>
            <a:ext cx="43891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90068466-22DD-1646-9A7A-863C22FBA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96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 l="13360" r="17565"/>
          <a:stretch/>
        </p:blipFill>
        <p:spPr>
          <a:xfrm>
            <a:off x="6325193" y="1386836"/>
            <a:ext cx="2538391" cy="4756956"/>
          </a:xfrm>
          <a:prstGeom prst="round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9B4391C-2CBC-C5CC-808B-7C5830422546}"/>
              </a:ext>
            </a:extLst>
          </p:cNvPr>
          <p:cNvSpPr txBox="1">
            <a:spLocks/>
          </p:cNvSpPr>
          <p:nvPr/>
        </p:nvSpPr>
        <p:spPr>
          <a:xfrm>
            <a:off x="670560" y="3974592"/>
            <a:ext cx="4986528" cy="190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FFFF"/>
                </a:solidFill>
                <a:latin typeface="Garamond" panose="02020404030301010803" pitchFamily="18" charset="0"/>
              </a:rPr>
              <a:t>The Case For Principlism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FFFFFF"/>
                </a:solidFill>
                <a:latin typeface="Garamond" panose="02020404030301010803" pitchFamily="18" charset="0"/>
              </a:rPr>
              <a:t>Daniel Miller</a:t>
            </a:r>
            <a:br>
              <a:rPr lang="en-US" sz="28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US" sz="2800" i="1" dirty="0">
              <a:solidFill>
                <a:srgbClr val="FFFFFF"/>
              </a:solidFill>
              <a:latin typeface="Garamond" panose="02020404030301010803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111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Balancing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 marL="296862" indent="-28575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four principles sometimes conflict.</a:t>
            </a:r>
          </a:p>
          <a:p>
            <a:pPr marL="296862" indent="-28575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862" indent="-28575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such cases, we need to make a reasoned judgment about which considerations take priority.</a:t>
            </a:r>
          </a:p>
          <a:p>
            <a:pPr marL="296862" indent="-28575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862" indent="-28575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where the balance of reasons lies requires ethical reflection, reasoning, and experience.</a:t>
            </a:r>
          </a:p>
        </p:txBody>
      </p:sp>
      <p:pic>
        <p:nvPicPr>
          <p:cNvPr id="2" name="Picture 1" descr="A picture containing indoor, object, sitting, table&#10;&#10;Description automatically generated">
            <a:extLst>
              <a:ext uri="{FF2B5EF4-FFF2-40B4-BE49-F238E27FC236}">
                <a16:creationId xmlns:a16="http://schemas.microsoft.com/office/drawing/2014/main" id="{479D0D71-C155-77D6-5E86-47EDD5F03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51"/>
          <a:stretch/>
        </p:blipFill>
        <p:spPr>
          <a:xfrm>
            <a:off x="2162377" y="4549919"/>
            <a:ext cx="3414155" cy="18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6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A Case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514418" cy="4435147"/>
          </a:xfrm>
        </p:spPr>
        <p:txBody>
          <a:bodyPr>
            <a:noAutofit/>
          </a:bodyPr>
          <a:lstStyle/>
          <a:p>
            <a:pPr marL="228600" indent="-219075"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Capacitated patient requests treatment that’s very unlikely to provide any benefit and requires scarce resources.</a:t>
            </a:r>
            <a:r>
              <a:rPr lang="en-US" sz="2150" dirty="0">
                <a:effectLst/>
                <a:latin typeface="Garamond" panose="02020404030301010803" pitchFamily="18" charset="0"/>
              </a:rPr>
              <a:t> </a:t>
            </a:r>
          </a:p>
          <a:p>
            <a:pPr marL="228600" indent="-219075"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19075">
              <a:spcBef>
                <a:spcPts val="0"/>
              </a:spcBef>
              <a:spcAft>
                <a:spcPts val="0"/>
              </a:spcAft>
            </a:pPr>
            <a:r>
              <a:rPr lang="en-US" sz="215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Specifying</a:t>
            </a:r>
            <a:r>
              <a:rPr lang="en-US" sz="2150" i="1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autonomy: a c</a:t>
            </a: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ombination of</a:t>
            </a: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“negative” and “positive” rights.</a:t>
            </a:r>
          </a:p>
          <a:p>
            <a:pPr marL="228600" indent="-219075">
              <a:spcBef>
                <a:spcPts val="0"/>
              </a:spcBef>
              <a:spcAft>
                <a:spcPts val="0"/>
              </a:spcAft>
            </a:pPr>
            <a:endParaRPr lang="en-US" sz="215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19075"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right to </a:t>
            </a:r>
            <a:r>
              <a:rPr lang="en-US" sz="215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refuse</a:t>
            </a: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treatments is very broad (perhaps unlimited), but the right to be </a:t>
            </a:r>
            <a:r>
              <a:rPr lang="en-US" sz="215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requested treatments must be </a:t>
            </a:r>
            <a:r>
              <a:rPr lang="en-US" sz="215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balanced </a:t>
            </a: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 other considerations:</a:t>
            </a:r>
          </a:p>
          <a:p>
            <a:pPr marL="228600" indent="-219075"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indent="-3397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(i) It’s not in the patient’s best interest.</a:t>
            </a:r>
          </a:p>
          <a:p>
            <a:pPr marL="809625" indent="-3397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(ii) The physician has their own autonomy right (that can be exercised to preserve professional integrity).</a:t>
            </a:r>
          </a:p>
          <a:p>
            <a:pPr marL="809625" indent="-3397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(iii) The scarce resources could be more effectively allocated elsewhere. </a:t>
            </a:r>
          </a:p>
        </p:txBody>
      </p:sp>
    </p:spTree>
    <p:extLst>
      <p:ext uri="{BB962C8B-B14F-4D97-AF65-F5344CB8AC3E}">
        <p14:creationId xmlns:p14="http://schemas.microsoft.com/office/powerpoint/2010/main" val="98368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>
                <a:latin typeface="Garamond" panose="02020404030301010803" pitchFamily="18" charset="0"/>
              </a:rPr>
              <a:t>Two Important Features</a:t>
            </a:r>
            <a:endParaRPr lang="en-US" sz="34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514418" cy="4435147"/>
          </a:xfrm>
        </p:spPr>
        <p:txBody>
          <a:bodyPr>
            <a:noAutofit/>
          </a:bodyPr>
          <a:lstStyle/>
          <a:p>
            <a:pPr marL="628650" marR="0" indent="-400050"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t’s not simply a list of abstract principles; the theory </a:t>
            </a:r>
            <a:r>
              <a:rPr lang="en-US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provide practical guidance about particular cases</a:t>
            </a: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8650" marR="0" indent="-400050">
              <a:spcBef>
                <a:spcPts val="0"/>
              </a:spcBef>
              <a:spcAft>
                <a:spcPts val="0"/>
              </a:spcAft>
              <a:buAutoNum type="alphaUcParenBoth"/>
            </a:pPr>
            <a:endParaRPr lang="en-US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indent="-400050"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 will be difficult cases in which Principlism doesn’t yield a clear answer. 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UcParenBoth"/>
            </a:pP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(B), Principlism is no worse </a:t>
            </a:r>
            <a:r>
              <a:rPr lang="en-US" sz="2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 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 any other ethical theory that acknowledges the possibility of conflicting types of considerations.</a:t>
            </a: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thics is complicated, and human reasoning is limited.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>
                <a:latin typeface="Garamond" panose="02020404030301010803" pitchFamily="18" charset="0"/>
              </a:rPr>
              <a:t>Inadequate Competitors</a:t>
            </a:r>
            <a:endParaRPr lang="en-US" sz="34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514418" cy="4435147"/>
          </a:xfrm>
        </p:spPr>
        <p:txBody>
          <a:bodyPr>
            <a:noAutofit/>
          </a:bodyPr>
          <a:lstStyle/>
          <a:p>
            <a:pPr marL="228600" indent="-219075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Kantianism maintains that consequences are </a:t>
            </a:r>
            <a:r>
              <a:rPr lang="en-US" sz="2200" i="1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irrelevant</a:t>
            </a: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rightness or wrongness of an action.</a:t>
            </a: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indent="-217488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we must take into account the effective allocation of scarce resources. </a:t>
            </a: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Consequentialist theories (e.g., Utilitarianism) maintain that consequences are the </a:t>
            </a:r>
            <a:r>
              <a:rPr lang="en-US" sz="2200" i="1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relevant factor for rightness and wrongness.</a:t>
            </a: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indent="-217488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it’s impermissible to pursue an individual’s best health outcome by disregarding their autonomy.</a:t>
            </a:r>
          </a:p>
          <a:p>
            <a:pPr marL="228600" indent="-217488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>
                <a:latin typeface="Garamond" panose="02020404030301010803" pitchFamily="18" charset="0"/>
              </a:rPr>
              <a:t>Why Principlism Succeeds</a:t>
            </a:r>
            <a:endParaRPr lang="en-US" sz="34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7"/>
            <a:ext cx="6514418" cy="224455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Principlism succeeds as a theory of medical ethics because: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-398463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explains what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actions or wrong, </a:t>
            </a:r>
          </a:p>
          <a:p>
            <a:pPr marL="857250" marR="0" indent="-398463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(ii) 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provides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particular cases, and </a:t>
            </a:r>
          </a:p>
          <a:p>
            <a:pPr marL="857250" marR="0" indent="-39846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(iii) 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appropriately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modest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its guidance, given its subject matter. </a:t>
            </a:r>
          </a:p>
        </p:txBody>
      </p:sp>
      <p:pic>
        <p:nvPicPr>
          <p:cNvPr id="3" name="Picture 2" descr="A statue of a person with a beard&#10;&#10;Description automatically generated">
            <a:extLst>
              <a:ext uri="{FF2B5EF4-FFF2-40B4-BE49-F238E27FC236}">
                <a16:creationId xmlns:a16="http://schemas.microsoft.com/office/drawing/2014/main" id="{775CA9BC-5F6E-34F1-6F23-8FCC9C6B8E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4797859" y="4135844"/>
            <a:ext cx="1989837" cy="27221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08E4A-A652-B509-EAEC-6D726DEFFCB5}"/>
              </a:ext>
            </a:extLst>
          </p:cNvPr>
          <p:cNvSpPr txBox="1">
            <a:spLocks/>
          </p:cNvSpPr>
          <p:nvPr/>
        </p:nvSpPr>
        <p:spPr>
          <a:xfrm>
            <a:off x="673093" y="4469260"/>
            <a:ext cx="4054862" cy="219059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38125" indent="-2381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346075" indent="-2190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482346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62865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81153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u="sng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Aristotle</a:t>
            </a: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“it is the mark of an educated man to look for precision in each class of things just so far as the nature of the subject admits.”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1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Ethical Theory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73093" y="1989116"/>
            <a:ext cx="6410459" cy="42836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Garamond" panose="02020404030301010803" pitchFamily="18" charset="0"/>
              </a:rPr>
              <a:t>Two Central Criteria for an Ethical Theory: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Garamond" panose="02020404030301010803" pitchFamily="18" charset="0"/>
            </a:endParaRPr>
          </a:p>
          <a:p>
            <a:pPr marL="809625" indent="-35083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i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)</a:t>
            </a:r>
            <a:r>
              <a:rPr lang="en-US" sz="2200" dirty="0">
                <a:latin typeface="Garamond" panose="02020404030301010803" pitchFamily="18" charset="0"/>
              </a:rPr>
              <a:t> The theory explains what </a:t>
            </a:r>
            <a:r>
              <a:rPr lang="en-US" sz="2200" i="1" dirty="0">
                <a:latin typeface="Garamond" panose="02020404030301010803" pitchFamily="18" charset="0"/>
              </a:rPr>
              <a:t>makes</a:t>
            </a:r>
            <a:r>
              <a:rPr lang="en-US" sz="2200" dirty="0">
                <a:latin typeface="Garamond" panose="02020404030301010803" pitchFamily="18" charset="0"/>
              </a:rPr>
              <a:t> actions right or wrong, and (in virtue of this)</a:t>
            </a:r>
          </a:p>
          <a:p>
            <a:pPr marL="809625" indent="-350838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Garamond" panose="02020404030301010803" pitchFamily="18" charset="0"/>
            </a:endParaRPr>
          </a:p>
          <a:p>
            <a:pPr marL="809625" indent="-35083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(ii) </a:t>
            </a:r>
            <a:r>
              <a:rPr lang="en-US" sz="2200" dirty="0">
                <a:latin typeface="Garamond" panose="02020404030301010803" pitchFamily="18" charset="0"/>
              </a:rPr>
              <a:t>the theory offers </a:t>
            </a:r>
            <a:r>
              <a:rPr lang="en-US" sz="2200" i="1" dirty="0">
                <a:latin typeface="Garamond" panose="02020404030301010803" pitchFamily="18" charset="0"/>
              </a:rPr>
              <a:t>guidance</a:t>
            </a:r>
            <a:r>
              <a:rPr lang="en-US" sz="2200" dirty="0">
                <a:latin typeface="Garamond" panose="02020404030301010803" pitchFamily="18" charset="0"/>
              </a:rPr>
              <a:t> about what we ought to do in a particular case.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Garamond" panose="02020404030301010803" pitchFamily="18" charset="0"/>
              </a:rPr>
              <a:t>Principlism satisfies both of these criteria.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Garamond" panose="02020404030301010803" pitchFamily="18" charset="0"/>
            </a:endParaRPr>
          </a:p>
          <a:p>
            <a:pPr marL="688975" lvl="2" indent="-169863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latin typeface="Garamond" panose="02020404030301010803" pitchFamily="18" charset="0"/>
              </a:rPr>
              <a:t>(</a:t>
            </a:r>
            <a:r>
              <a:rPr lang="en-US" sz="2200" i="1" u="sng" dirty="0">
                <a:latin typeface="Garamond" panose="02020404030301010803" pitchFamily="18" charset="0"/>
              </a:rPr>
              <a:t>Note</a:t>
            </a:r>
            <a:r>
              <a:rPr lang="en-US" sz="2200" dirty="0">
                <a:latin typeface="Garamond" panose="02020404030301010803" pitchFamily="18" charset="0"/>
              </a:rPr>
              <a:t>: I use “ethical” and “moral” interchangeably)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A </a:t>
            </a:r>
            <a:r>
              <a:rPr lang="en-US" sz="3600" i="1" dirty="0">
                <a:latin typeface="Garamond" panose="02020404030301010803" pitchFamily="18" charset="0"/>
              </a:rPr>
              <a:t>Single</a:t>
            </a:r>
            <a:r>
              <a:rPr lang="en-US" sz="3600" dirty="0">
                <a:latin typeface="Garamond" panose="02020404030301010803" pitchFamily="18" charset="0"/>
              </a:rPr>
              <a:t> Principle?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 sz="2200" u="sng" dirty="0">
                <a:latin typeface="Garamond" panose="02020404030301010803" pitchFamily="18" charset="0"/>
                <a:cs typeface="Georgia" charset="0"/>
              </a:rPr>
              <a:t>Utilitarianism</a:t>
            </a:r>
            <a:r>
              <a:rPr lang="en-US" sz="2200" dirty="0">
                <a:latin typeface="Garamond" panose="02020404030301010803" pitchFamily="18" charset="0"/>
                <a:cs typeface="Georgia" charset="0"/>
              </a:rPr>
              <a:t>: Perform the action that results in the most net good.</a:t>
            </a:r>
          </a:p>
          <a:p>
            <a:pPr>
              <a:spcBef>
                <a:spcPts val="0"/>
              </a:spcBef>
              <a:buNone/>
            </a:pPr>
            <a:endParaRPr lang="en-US" sz="2200" dirty="0">
              <a:latin typeface="Garamond" panose="02020404030301010803" pitchFamily="18" charset="0"/>
              <a:cs typeface="Georgia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latin typeface="Garamond" panose="02020404030301010803" pitchFamily="18" charset="0"/>
                <a:cs typeface="Georgia" charset="0"/>
              </a:rPr>
              <a:t>Kantianism</a:t>
            </a:r>
            <a:r>
              <a:rPr lang="en-US" sz="2200" dirty="0">
                <a:latin typeface="Garamond" panose="02020404030301010803" pitchFamily="18" charset="0"/>
                <a:cs typeface="Georgia" charset="0"/>
              </a:rPr>
              <a:t>: Act in accordance with the categorical imperative (e.g., treat autonomous persons as ends and never as mere means).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Garamond" panose="02020404030301010803" pitchFamily="18" charset="0"/>
                <a:cs typeface="Georgia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Garamond" panose="02020404030301010803" pitchFamily="18" charset="0"/>
                <a:cs typeface="Georgia" charset="0"/>
              </a:rPr>
              <a:t>We </a:t>
            </a:r>
            <a:r>
              <a:rPr lang="en-US" sz="2200" i="1" dirty="0">
                <a:latin typeface="Garamond" panose="02020404030301010803" pitchFamily="18" charset="0"/>
                <a:cs typeface="Georgia" charset="0"/>
              </a:rPr>
              <a:t>cannot</a:t>
            </a:r>
            <a:r>
              <a:rPr lang="en-US" sz="2200" dirty="0">
                <a:latin typeface="Garamond" panose="02020404030301010803" pitchFamily="18" charset="0"/>
                <a:cs typeface="Georgia" charset="0"/>
              </a:rPr>
              <a:t> capture rightness and wrongness in a single principle. To see why, we can ask:</a:t>
            </a:r>
          </a:p>
          <a:p>
            <a:pPr>
              <a:spcBef>
                <a:spcPts val="0"/>
              </a:spcBef>
            </a:pPr>
            <a:endParaRPr lang="en-US" sz="2200" dirty="0">
              <a:latin typeface="Garamond" panose="02020404030301010803" pitchFamily="18" charset="0"/>
              <a:cs typeface="Georgia" charset="0"/>
            </a:endParaRPr>
          </a:p>
          <a:p>
            <a:pPr marL="11113" indent="0" algn="ctr">
              <a:spcBef>
                <a:spcPts val="0"/>
              </a:spcBef>
              <a:buNone/>
            </a:pPr>
            <a:r>
              <a:rPr lang="en-US" sz="3200" i="1" dirty="0">
                <a:latin typeface="Garamond" panose="02020404030301010803" pitchFamily="18" charset="0"/>
                <a:cs typeface="Georgia" charset="0"/>
              </a:rPr>
              <a:t>What Matters?</a:t>
            </a:r>
          </a:p>
        </p:txBody>
      </p:sp>
    </p:spTree>
    <p:extLst>
      <p:ext uri="{BB962C8B-B14F-4D97-AF65-F5344CB8AC3E}">
        <p14:creationId xmlns:p14="http://schemas.microsoft.com/office/powerpoint/2010/main" val="26190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Benefit &amp; Harm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begin to see what matters for medical ethics by asking: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kern="1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is the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health care?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indent="-339725">
              <a:spcBef>
                <a:spcPts val="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AutoNum type="arabicParenR"/>
            </a:pPr>
            <a:r>
              <a:rPr lang="en-US" sz="2200" b="1" u="sng" kern="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="1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enefit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people in terms of their overall well-being.</a:t>
            </a:r>
          </a:p>
          <a:p>
            <a:pPr marL="688975" indent="-339725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AutoNum type="arabicParenR"/>
            </a:pPr>
            <a:r>
              <a:rPr lang="en-US" sz="2200" b="1" u="sng" kern="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200" b="1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revent harm</a:t>
            </a:r>
            <a:r>
              <a:rPr lang="en-US" sz="2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medical interventions (and by refraining from certain interventions). </a:t>
            </a:r>
          </a:p>
          <a:p>
            <a:pPr marL="34925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925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specifically, the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benefit over harm.</a:t>
            </a:r>
          </a:p>
          <a:p>
            <a:pPr marL="688975" indent="-230188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Amputation, chemotherapy</a:t>
            </a:r>
            <a:endParaRPr lang="en-US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Personal Rights 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if benefit and harm were 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200" kern="1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mattered, then there might be nothing wrong with: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indent="-217488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Harvesting organs of one patient to save five others.</a:t>
            </a:r>
          </a:p>
          <a:p>
            <a:pPr marL="688975" indent="-217488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Euthanizing elderly patients to reallocate resources.</a:t>
            </a:r>
          </a:p>
          <a:p>
            <a:pPr marL="688975" indent="-217488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Withholding the truth from a patient.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of these actions are morally wrong, even though they might produce the greatest overall net benefit.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actions are wrong because they fail to respect the rights—the </a:t>
            </a:r>
            <a:r>
              <a:rPr lang="en-US" sz="2200" b="1" u="sng" kern="1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r>
              <a:rPr lang="en-US" sz="22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—of certain individuals.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1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Justice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 marL="228600" marR="0" indent="-217488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the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benefit/harm that some action produces, it also matters that benefits or harms are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fairly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matter of </a:t>
            </a:r>
            <a:r>
              <a:rPr lang="en-US" sz="2200" b="1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Justice</a:t>
            </a:r>
            <a:r>
              <a:rPr lang="en-US" sz="22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marR="0" indent="-230188">
              <a:spcBef>
                <a:spcPts val="0"/>
              </a:spcBef>
              <a:spcAft>
                <a:spcPts val="900"/>
              </a:spcAft>
            </a:pPr>
            <a:r>
              <a:rPr lang="en-US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Organ transplant</a:t>
            </a:r>
          </a:p>
          <a:p>
            <a:pPr marL="688975" marR="0" indent="-230188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Conscientious objection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6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17A2A1A-DC30-924F-ADA9-D0D2FDD8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42" y="585216"/>
            <a:ext cx="5062688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i="1" spc="40" dirty="0">
                <a:latin typeface="Garamond" panose="02020404030301010803" pitchFamily="18" charset="0"/>
              </a:rPr>
              <a:t>Four</a:t>
            </a:r>
            <a:r>
              <a:rPr lang="en-US" sz="3600" spc="40" dirty="0">
                <a:latin typeface="Garamond" panose="02020404030301010803" pitchFamily="18" charset="0"/>
              </a:rPr>
              <a:t> Principles</a:t>
            </a:r>
            <a:endParaRPr lang="en-US" sz="3600" spc="4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C34F04-9953-4043-BDC2-F9CCFDBD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43" y="2084832"/>
            <a:ext cx="4604142" cy="4023360"/>
          </a:xfrm>
        </p:spPr>
        <p:txBody>
          <a:bodyPr>
            <a:noAutofit/>
          </a:bodyPr>
          <a:lstStyle/>
          <a:p>
            <a:pPr marL="11113" indent="-11113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u="sng" dirty="0">
                <a:solidFill>
                  <a:schemeClr val="accent4"/>
                </a:solidFill>
                <a:latin typeface="Garamond" panose="02020404030301010803" pitchFamily="18" charset="0"/>
              </a:rPr>
              <a:t>Beneficence</a:t>
            </a:r>
            <a:r>
              <a:rPr lang="en-US" dirty="0">
                <a:solidFill>
                  <a:schemeClr val="accent4"/>
                </a:solidFill>
                <a:latin typeface="Garamond" panose="02020404030301010803" pitchFamily="18" charset="0"/>
              </a:rPr>
              <a:t>: </a:t>
            </a:r>
            <a:r>
              <a:rPr lang="en-US" dirty="0">
                <a:latin typeface="Garamond" panose="02020404030301010803" pitchFamily="18" charset="0"/>
              </a:rPr>
              <a:t>promote the well-being of individuals (and society).</a:t>
            </a:r>
          </a:p>
          <a:p>
            <a:pPr marL="11113" indent="-11113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Garamond" panose="02020404030301010803" pitchFamily="18" charset="0"/>
            </a:endParaRPr>
          </a:p>
          <a:p>
            <a:pPr marL="11113" indent="-11113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u="sng" dirty="0">
                <a:solidFill>
                  <a:schemeClr val="accent4"/>
                </a:solidFill>
                <a:latin typeface="Garamond" panose="02020404030301010803" pitchFamily="18" charset="0"/>
              </a:rPr>
              <a:t>Non-Maleficence</a:t>
            </a:r>
            <a:r>
              <a:rPr lang="en-US" dirty="0">
                <a:solidFill>
                  <a:schemeClr val="accent4"/>
                </a:solidFill>
                <a:latin typeface="Garamond" panose="02020404030301010803" pitchFamily="18" charset="0"/>
              </a:rPr>
              <a:t>: </a:t>
            </a:r>
            <a:r>
              <a:rPr lang="en-US" dirty="0">
                <a:latin typeface="Garamond" panose="02020404030301010803" pitchFamily="18" charset="0"/>
              </a:rPr>
              <a:t>refrain from harming (or minimize harm to) individuals.</a:t>
            </a:r>
          </a:p>
          <a:p>
            <a:pPr marL="11113" indent="-11113">
              <a:spcBef>
                <a:spcPts val="0"/>
              </a:spcBef>
              <a:spcAft>
                <a:spcPts val="600"/>
              </a:spcAft>
              <a:buNone/>
            </a:pPr>
            <a:endParaRPr lang="en-US" b="1" i="1" u="sng" dirty="0">
              <a:solidFill>
                <a:schemeClr val="accent4"/>
              </a:solidFill>
              <a:latin typeface="Garamond" panose="02020404030301010803" pitchFamily="18" charset="0"/>
            </a:endParaRPr>
          </a:p>
          <a:p>
            <a:pPr marL="11113" indent="-11113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u="sng" dirty="0">
                <a:solidFill>
                  <a:schemeClr val="accent4"/>
                </a:solidFill>
                <a:latin typeface="Garamond" panose="02020404030301010803" pitchFamily="18" charset="0"/>
              </a:rPr>
              <a:t>Autonomy</a:t>
            </a:r>
            <a:r>
              <a:rPr lang="en-US" dirty="0">
                <a:solidFill>
                  <a:schemeClr val="accent4"/>
                </a:solidFill>
                <a:latin typeface="Garamond" panose="02020404030301010803" pitchFamily="18" charset="0"/>
              </a:rPr>
              <a:t>: </a:t>
            </a:r>
            <a:r>
              <a:rPr lang="en-US" dirty="0">
                <a:latin typeface="Garamond" panose="02020404030301010803" pitchFamily="18" charset="0"/>
              </a:rPr>
              <a:t>Respect the capacity of rational individuals to make choices in accordance with the pursuit of their own goals.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11113" indent="-11113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u="sng" dirty="0">
                <a:solidFill>
                  <a:schemeClr val="accent4"/>
                </a:solidFill>
                <a:latin typeface="Garamond" panose="02020404030301010803" pitchFamily="18" charset="0"/>
              </a:rPr>
              <a:t>Justice</a:t>
            </a:r>
            <a:r>
              <a:rPr lang="en-US" dirty="0">
                <a:solidFill>
                  <a:schemeClr val="accent4"/>
                </a:solidFill>
                <a:latin typeface="Garamond" panose="02020404030301010803" pitchFamily="18" charset="0"/>
              </a:rPr>
              <a:t>: </a:t>
            </a:r>
            <a:r>
              <a:rPr lang="en-US" dirty="0">
                <a:latin typeface="Garamond" panose="02020404030301010803" pitchFamily="18" charset="0"/>
              </a:rPr>
              <a:t>act fairly, distribute benefits and burdens fairly.</a:t>
            </a:r>
          </a:p>
        </p:txBody>
      </p:sp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2D841A0C-B530-F144-800A-816D70C9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6" r="15494"/>
          <a:stretch/>
        </p:blipFill>
        <p:spPr>
          <a:xfrm>
            <a:off x="5340097" y="0"/>
            <a:ext cx="38039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467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Principlism: </a:t>
            </a:r>
            <a:r>
              <a:rPr lang="en-US" sz="2800" i="1" dirty="0">
                <a:solidFill>
                  <a:srgbClr val="FFFFFF"/>
                </a:solidFill>
                <a:latin typeface="Garamond" panose="02020404030301010803" pitchFamily="18" charset="0"/>
              </a:rPr>
              <a:t>General Structure</a:t>
            </a:r>
            <a:endParaRPr lang="en-US" i="1" dirty="0">
              <a:solidFill>
                <a:srgbClr val="FFFFFF"/>
              </a:solidFill>
              <a:latin typeface="Garamond" panose="02020404030301010803" pitchFamily="18" charset="0"/>
              <a:cs typeface="Georgia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97" y="2287682"/>
            <a:ext cx="5288100" cy="4023360"/>
          </a:xfrm>
        </p:spPr>
        <p:txBody>
          <a:bodyPr>
            <a:normAutofit/>
          </a:bodyPr>
          <a:lstStyle/>
          <a:p>
            <a:pPr marL="458788" marR="0" indent="-277813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There are four ethical principles: Beneficence, Non-Maleficence, Autonomy, and Justice.</a:t>
            </a:r>
          </a:p>
          <a:p>
            <a:pPr marL="458788" marR="0" indent="-277813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Each of the four principles is </a:t>
            </a:r>
            <a:r>
              <a:rPr lang="en-US" sz="2200" i="1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</a:t>
            </a:r>
            <a:r>
              <a:rPr lang="en-US" sz="2200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(i.e., not reducible to anything simpler or more general).</a:t>
            </a:r>
          </a:p>
          <a:p>
            <a:pPr marL="458788" marR="0" indent="-277813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Each of the four principles is </a:t>
            </a:r>
            <a:r>
              <a:rPr lang="en-US" sz="2200" i="1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distinct</a:t>
            </a:r>
            <a:r>
              <a:rPr lang="en-US" sz="2200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others.</a:t>
            </a:r>
          </a:p>
          <a:p>
            <a:pPr marL="458788" marR="0" indent="-2778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No one of the four principles enjoys a </a:t>
            </a:r>
            <a:r>
              <a:rPr lang="en-US" sz="2200" i="1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universal</a:t>
            </a:r>
            <a:r>
              <a:rPr lang="en-US" sz="2200" kern="100" dirty="0">
                <a:solidFill>
                  <a:srgbClr val="FFFFF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priority over the others.</a:t>
            </a:r>
          </a:p>
          <a:p>
            <a:pPr marL="228600" marR="0" indent="-217488">
              <a:spcBef>
                <a:spcPts val="0"/>
              </a:spcBef>
              <a:spcAft>
                <a:spcPts val="0"/>
              </a:spcAft>
            </a:pPr>
            <a:endParaRPr lang="en-US" kern="100" dirty="0">
              <a:solidFill>
                <a:srgbClr val="FFFFFF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17488">
              <a:spcBef>
                <a:spcPts val="0"/>
              </a:spcBef>
              <a:spcAft>
                <a:spcPts val="0"/>
              </a:spcAft>
            </a:pPr>
            <a:endParaRPr lang="en-US" kern="100" dirty="0">
              <a:solidFill>
                <a:srgbClr val="FFFFFF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-up of a window&#10;&#10;Description automatically generated">
            <a:extLst>
              <a:ext uri="{FF2B5EF4-FFF2-40B4-BE49-F238E27FC236}">
                <a16:creationId xmlns:a16="http://schemas.microsoft.com/office/drawing/2014/main" id="{518A2DE8-12E1-BEA9-C38E-25D9E7611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8" r="20444"/>
          <a:stretch/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Specification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 marL="296862" indent="-285750"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four principles provide a “suitable starting point for reflection on moral problems in biomedical ethics” (Beauchamp &amp; Childress 2019, 13).</a:t>
            </a:r>
          </a:p>
          <a:p>
            <a:pPr marL="296862" indent="-285750"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hey “must be specified in order to achieve more concrete guidance” (17).</a:t>
            </a:r>
            <a:endParaRPr lang="en-US" sz="22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indent="-277813">
              <a:spcBef>
                <a:spcPts val="0"/>
              </a:spcBef>
              <a:spcAft>
                <a:spcPts val="1800"/>
              </a:spcAft>
            </a:pPr>
            <a:r>
              <a:rPr lang="en-US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specifying the principle of autonomy for capacitated patients vs. incapacitated patients. </a:t>
            </a:r>
          </a:p>
        </p:txBody>
      </p:sp>
    </p:spTree>
    <p:extLst>
      <p:ext uri="{BB962C8B-B14F-4D97-AF65-F5344CB8AC3E}">
        <p14:creationId xmlns:p14="http://schemas.microsoft.com/office/powerpoint/2010/main" val="3453992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5">
      <a:dk1>
        <a:srgbClr val="000000"/>
      </a:dk1>
      <a:lt1>
        <a:srgbClr val="FFFFFF"/>
      </a:lt1>
      <a:dk2>
        <a:srgbClr val="9FAAAA"/>
      </a:dk2>
      <a:lt2>
        <a:srgbClr val="E2DFCC"/>
      </a:lt2>
      <a:accent1>
        <a:srgbClr val="56CCB5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919</Words>
  <Application>Microsoft Macintosh PowerPoint</Application>
  <PresentationFormat>On-screen Show (4:3)</PresentationFormat>
  <Paragraphs>118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Garamond</vt:lpstr>
      <vt:lpstr>Georgia</vt:lpstr>
      <vt:lpstr>Tw Cen MT</vt:lpstr>
      <vt:lpstr>Tw Cen MT Condensed</vt:lpstr>
      <vt:lpstr>Wingdings 3</vt:lpstr>
      <vt:lpstr>Integral</vt:lpstr>
      <vt:lpstr>Ethics Consults on What Basis:   Is Principlism All You Need?</vt:lpstr>
      <vt:lpstr>Ethical Theory</vt:lpstr>
      <vt:lpstr>A Single Principle?</vt:lpstr>
      <vt:lpstr>Benefit &amp; Harm</vt:lpstr>
      <vt:lpstr>Personal Rights </vt:lpstr>
      <vt:lpstr>Justice</vt:lpstr>
      <vt:lpstr>Four Principles</vt:lpstr>
      <vt:lpstr>Principlism: General Structure</vt:lpstr>
      <vt:lpstr>Specification</vt:lpstr>
      <vt:lpstr>Balancing</vt:lpstr>
      <vt:lpstr>A Case</vt:lpstr>
      <vt:lpstr>Two Important Features</vt:lpstr>
      <vt:lpstr>Inadequate Competitors</vt:lpstr>
      <vt:lpstr>Why Principlism Succeeds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Theory</dc:title>
  <dc:creator>Daniel Miller</dc:creator>
  <cp:lastModifiedBy>Microsoft Office User</cp:lastModifiedBy>
  <cp:revision>103</cp:revision>
  <dcterms:created xsi:type="dcterms:W3CDTF">2020-06-05T15:17:20Z</dcterms:created>
  <dcterms:modified xsi:type="dcterms:W3CDTF">2024-05-14T18:26:59Z</dcterms:modified>
</cp:coreProperties>
</file>